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5" r:id="rId3"/>
    <p:sldId id="273" r:id="rId4"/>
    <p:sldId id="274" r:id="rId5"/>
    <p:sldId id="280" r:id="rId6"/>
    <p:sldId id="278" r:id="rId7"/>
    <p:sldId id="279" r:id="rId8"/>
    <p:sldId id="281" r:id="rId9"/>
    <p:sldId id="318" r:id="rId10"/>
    <p:sldId id="275" r:id="rId11"/>
    <p:sldId id="307" r:id="rId12"/>
    <p:sldId id="308" r:id="rId13"/>
    <p:sldId id="276" r:id="rId14"/>
    <p:sldId id="303" r:id="rId15"/>
    <p:sldId id="287" r:id="rId16"/>
    <p:sldId id="309" r:id="rId17"/>
    <p:sldId id="293" r:id="rId18"/>
    <p:sldId id="288" r:id="rId19"/>
    <p:sldId id="289" r:id="rId20"/>
    <p:sldId id="320" r:id="rId21"/>
    <p:sldId id="310" r:id="rId22"/>
    <p:sldId id="311" r:id="rId23"/>
    <p:sldId id="290" r:id="rId24"/>
    <p:sldId id="291" r:id="rId25"/>
    <p:sldId id="312" r:id="rId26"/>
    <p:sldId id="292" r:id="rId27"/>
    <p:sldId id="299" r:id="rId28"/>
    <p:sldId id="300" r:id="rId29"/>
    <p:sldId id="301" r:id="rId30"/>
    <p:sldId id="263" r:id="rId31"/>
    <p:sldId id="286" r:id="rId32"/>
    <p:sldId id="313" r:id="rId33"/>
    <p:sldId id="268" r:id="rId34"/>
    <p:sldId id="271" r:id="rId35"/>
    <p:sldId id="322" r:id="rId36"/>
    <p:sldId id="321" r:id="rId37"/>
    <p:sldId id="272" r:id="rId38"/>
    <p:sldId id="297" r:id="rId39"/>
    <p:sldId id="314" r:id="rId4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2868"/>
  </p:normalViewPr>
  <p:slideViewPr>
    <p:cSldViewPr snapToGrid="0" snapToObjects="1">
      <p:cViewPr varScale="1">
        <p:scale>
          <a:sx n="76" d="100"/>
          <a:sy n="76" d="100"/>
        </p:scale>
        <p:origin x="13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D4C02-3EEB-9844-8F21-8DA58C7F1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E1EBE4-F6E3-8442-B008-DBF55702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4F4A05-8C35-6A45-9E0B-30251426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13F079-46E3-7F49-91D8-AB461FAC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7B5B7-7FAE-6B4C-8136-5EE6DAE8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651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98199-1A34-6E4C-AB6B-A20BF0E0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F3ED20-1D85-3F4F-9D19-1647A13C8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3E084-4C97-6A49-A85B-67256174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527B3-234C-3449-B2E5-98364C61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2576B-32B4-084B-A630-5EA79E59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197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E99AD3-FF76-AE44-9135-5EF254A96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94EB2F-F68B-2644-A4F4-A11908CC6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D1C7D-8EF3-384E-A411-75C022B8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1399C7-87C4-D441-A204-90B4C566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5EBEF-5BB8-984F-A706-7850EC84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4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4F5B9-0024-CC48-B8EC-FE1DEA0A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DBBE9-8238-F143-8B8A-79251BD4D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7F98E-5B9D-CB45-9D01-E6199F1B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30E660-1C23-6F4C-AF28-066684CE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E336E4-435F-274F-B028-EC493932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31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0B729-E96D-A64A-AB15-63AD8934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8D3A8F-43D6-3040-A9F6-ADA5A804F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000DEF-AF3E-D741-AF61-FC4F8DAE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3E7F0-BB79-E44C-99FF-E621139A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C3C177-DB58-4443-9330-8E61E8CA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26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E0764-5C7D-454C-A3C7-245F3C99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B3628-FB3F-0541-B4C7-6C643BA01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FE0F84-01E7-6C4A-AB83-E37152396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4F7A2-6C33-2841-B735-313421DB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D22CA-C23E-E249-8E82-5FAE3879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D94265-FDF6-244B-8167-3A3E4B3E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310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231AF-F602-9B4D-88DE-E04FAE1F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8629EE-E9ED-A848-B472-C8527A096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C82A50-BB40-1E4D-B176-0300CDBBE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7FCF23-ABAD-764B-ABA9-C1D9DA8A4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D92726-A17C-B540-9F61-F0E8EF394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F1BF90-F823-DD41-BC3F-2A1382EC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E17984-0091-D440-A583-A45CD56B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6F7AAA-69C9-064F-8D94-5D5D18C2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706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C361C-A891-A441-824F-DCF2DBF8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0BEFAD-8758-664D-9687-C27B45E2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94179B-9519-E04D-8765-8DE08AA7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A32B31-4948-A549-A39A-B20D881B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648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615A57-834B-704C-B540-E0D2800E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98B158-039B-734C-8331-00832B24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9BC477-1084-6B4F-A4EA-911D323C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529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42AFA-A728-CF40-A0D3-F3EF6143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AB2E0-D490-6A4D-A194-E0A7932B2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F35F0-5881-194A-9E16-5E100C19A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258535-B5E5-D140-A30B-C58BD4BE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375F88-5A79-524D-A0DE-F3347F87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7FDE73-9899-A846-9D62-96E3E195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52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781E8-659E-1C4D-A653-D6A67380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D3E467-9378-DD44-9BF6-F1CA65260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0611EB-C638-9546-9A96-07D9D5369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296856-C9C3-024D-964A-DF4B3467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F50704-3AD3-B24A-B4EE-CAC57232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80B15-9745-CC4C-B3E1-2EAB167D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15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902028-885D-FE45-8422-98616FF0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602B83-BB27-554F-925B-FFC6EDFBC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5529C6-8324-2146-B4CE-D618CF600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120F-556C-F947-99CE-A9558EA1B1DF}" type="datetimeFigureOut">
              <a:rPr lang="es-CL" smtClean="0"/>
              <a:t>21-03-2022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B4C5F-3BE8-8944-977D-64843A7DE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E7436-D38B-5141-B797-A414B657B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A300-8D76-3F4F-A4B3-D1CD2EAAF2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1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D30CEA1-51D9-8F48-B201-E3CB5C38E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WordPictureWatermark481433470" descr="COLEGIO2">
            <a:extLst>
              <a:ext uri="{FF2B5EF4-FFF2-40B4-BE49-F238E27FC236}">
                <a16:creationId xmlns:a16="http://schemas.microsoft.com/office/drawing/2014/main" id="{0D60B24F-AD3B-6445-9454-243B2409FF02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42864"/>
            <a:ext cx="9143999" cy="2981322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FB646EB-C26C-CD4D-A83A-2D6E639C9E2E}"/>
              </a:ext>
            </a:extLst>
          </p:cNvPr>
          <p:cNvSpPr txBox="1"/>
          <p:nvPr/>
        </p:nvSpPr>
        <p:spPr>
          <a:xfrm>
            <a:off x="2110469" y="3392421"/>
            <a:ext cx="7092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         PROTOCOLO COVID 19 </a:t>
            </a:r>
          </a:p>
          <a:p>
            <a:pPr algn="ctr"/>
            <a:r>
              <a:rPr lang="es-CL" sz="4000" b="1" dirty="0"/>
              <a:t>    INICIO DE CLASES PRESENCIALES</a:t>
            </a:r>
          </a:p>
          <a:p>
            <a:pPr algn="ctr"/>
            <a:r>
              <a:rPr lang="es-CL" sz="40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2913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WordPictureWatermark481433470" descr="COLEGIO2">
            <a:extLst>
              <a:ext uri="{FF2B5EF4-FFF2-40B4-BE49-F238E27FC236}">
                <a16:creationId xmlns:a16="http://schemas.microsoft.com/office/drawing/2014/main" id="{0D60B24F-AD3B-6445-9454-243B2409FF02}"/>
              </a:ext>
            </a:extLst>
          </p:cNvPr>
          <p:cNvPicPr/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17812"/>
            <a:ext cx="4673600" cy="3550759"/>
          </a:xfrm>
          <a:prstGeom prst="rect">
            <a:avLst/>
          </a:prstGeom>
          <a:noFill/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B8C1801-746B-C246-B21B-7A07B8F72074}"/>
              </a:ext>
            </a:extLst>
          </p:cNvPr>
          <p:cNvSpPr txBox="1"/>
          <p:nvPr/>
        </p:nvSpPr>
        <p:spPr>
          <a:xfrm>
            <a:off x="1524000" y="2621733"/>
            <a:ext cx="477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CL" b="1" dirty="0"/>
            </a:br>
            <a:r>
              <a:rPr lang="es-CL" b="1" dirty="0"/>
              <a:t> </a:t>
            </a:r>
          </a:p>
          <a:p>
            <a:endParaRPr lang="es-CL" b="1" dirty="0"/>
          </a:p>
          <a:p>
            <a:r>
              <a:rPr lang="es-CL" dirty="0"/>
              <a:t>Se ha determinado como único punto de acceso,</a:t>
            </a:r>
          </a:p>
          <a:p>
            <a:r>
              <a:rPr lang="es-CL" dirty="0"/>
              <a:t> la entrada principal del establecimiento la </a:t>
            </a:r>
          </a:p>
          <a:p>
            <a:r>
              <a:rPr lang="es-CL" dirty="0"/>
              <a:t>cual estará debidamente señalizada. 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B2EA93-0F70-1242-9104-627183E781E5}"/>
              </a:ext>
            </a:extLst>
          </p:cNvPr>
          <p:cNvSpPr txBox="1"/>
          <p:nvPr/>
        </p:nvSpPr>
        <p:spPr>
          <a:xfrm>
            <a:off x="1524001" y="2423886"/>
            <a:ext cx="595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SECTOR DE ACCESO AL ESTABLECIMIENTO EDUCACIONAL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38E6BBF-4B03-A94D-9024-5782196009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40357" y="2931984"/>
            <a:ext cx="4064782" cy="30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9142" y="1267434"/>
            <a:ext cx="761487" cy="69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4" y="1366364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679D623-A70D-A941-9A60-6A189B257D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34113" y="2961458"/>
            <a:ext cx="3789787" cy="25070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BCEF5E1-ED90-D045-80DE-A98DB90B16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9231" y="2959996"/>
            <a:ext cx="3778092" cy="249827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187CFDA-9BF3-2D4B-989E-CC9F306AB0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87332" y="2583079"/>
            <a:ext cx="2103961" cy="15779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FFC9F82-1EA1-204F-B7FF-1CF2AE5291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96447" y="4609295"/>
            <a:ext cx="1739628" cy="15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9142" y="1267434"/>
            <a:ext cx="761487" cy="69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4" y="1366364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A9823CB-A97A-F645-BD6F-2413E64778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326" y="2404997"/>
            <a:ext cx="8341202" cy="35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1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WordPictureWatermark481433470" descr="COLEGIO2">
            <a:extLst>
              <a:ext uri="{FF2B5EF4-FFF2-40B4-BE49-F238E27FC236}">
                <a16:creationId xmlns:a16="http://schemas.microsoft.com/office/drawing/2014/main" id="{0D60B24F-AD3B-6445-9454-243B2409FF02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17812"/>
            <a:ext cx="8658528" cy="2442703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8D6EAD2-7B24-764F-8724-AF93F0B1E500}"/>
              </a:ext>
            </a:extLst>
          </p:cNvPr>
          <p:cNvSpPr/>
          <p:nvPr/>
        </p:nvSpPr>
        <p:spPr>
          <a:xfrm>
            <a:off x="1436318" y="2653372"/>
            <a:ext cx="8658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AL INGRESAR, SE  RESPODERÁ DOS PREGUNTAS Y SE REGISTRARÁ LA TEMPERATURA, CON EL OBJETIVO DE INDAGAR SOBRE SU ESTADO DE SALUD PARA ALERTARLO OPORTUNAMENTE DE UNA EVENTUAL SITUACIÓN DE RIESGO PARA UD. Y PARA QUIENES TRABAJAN Y ESTUDIAN EN ESTE LUGAR.</a:t>
            </a:r>
          </a:p>
          <a:p>
            <a:endParaRPr lang="es-CL" dirty="0"/>
          </a:p>
          <a:p>
            <a:r>
              <a:rPr lang="es-CL" dirty="0">
                <a:latin typeface="Calibri" panose="020F0502020204030204" pitchFamily="34" charset="0"/>
              </a:rPr>
              <a:t>Contestar las siguientes preguntas: </a:t>
            </a:r>
          </a:p>
          <a:p>
            <a:endParaRPr lang="es-CL" dirty="0">
              <a:latin typeface="Symbo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¿Tienes o has sentido algún síntoma COVID?</a:t>
            </a:r>
          </a:p>
          <a:p>
            <a:endParaRPr lang="es-CL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En tu familia hay algún integrante en espera de resultado de PCR?</a:t>
            </a:r>
          </a:p>
          <a:p>
            <a:pPr>
              <a:buFont typeface="Arial" panose="020B0604020202020204" pitchFamily="34" charset="0"/>
              <a:buChar char="•"/>
            </a:pPr>
            <a:endParaRPr lang="es-CL" dirty="0">
              <a:latin typeface="Calibri" panose="020F0502020204030204" pitchFamily="34" charset="0"/>
            </a:endParaRPr>
          </a:p>
          <a:p>
            <a:r>
              <a:rPr lang="es-CL" dirty="0"/>
              <a:t>(Existe  un registro de estudiantes, funcionarios  y visitas)</a:t>
            </a:r>
            <a:endParaRPr lang="es-CL" dirty="0">
              <a:latin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</a:endParaRPr>
          </a:p>
          <a:p>
            <a:endParaRPr lang="es-CL" dirty="0">
              <a:latin typeface="SymbolM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9CA8E7-CCE9-5D4E-81C5-2D2A385D2220}"/>
              </a:ext>
            </a:extLst>
          </p:cNvPr>
          <p:cNvSpPr txBox="1"/>
          <p:nvPr/>
        </p:nvSpPr>
        <p:spPr>
          <a:xfrm>
            <a:off x="3994785" y="2060750"/>
            <a:ext cx="214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         CUESTIONARIO</a:t>
            </a:r>
          </a:p>
        </p:txBody>
      </p:sp>
    </p:spTree>
    <p:extLst>
      <p:ext uri="{BB962C8B-B14F-4D97-AF65-F5344CB8AC3E}">
        <p14:creationId xmlns:p14="http://schemas.microsoft.com/office/powerpoint/2010/main" val="319866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WordPictureWatermark481433470" descr="COLEGIO2">
            <a:extLst>
              <a:ext uri="{FF2B5EF4-FFF2-40B4-BE49-F238E27FC236}">
                <a16:creationId xmlns:a16="http://schemas.microsoft.com/office/drawing/2014/main" id="{0D60B24F-AD3B-6445-9454-243B2409FF02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17812"/>
            <a:ext cx="8658528" cy="2442703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3A057A0-DC98-FC47-8810-64BCE8C7FDEC}"/>
              </a:ext>
            </a:extLst>
          </p:cNvPr>
          <p:cNvSpPr/>
          <p:nvPr/>
        </p:nvSpPr>
        <p:spPr>
          <a:xfrm>
            <a:off x="1524000" y="2653372"/>
            <a:ext cx="8521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Calibri" panose="020F0502020204030204" pitchFamily="34" charset="0"/>
              </a:rPr>
              <a:t>Si se verifica  en un funcionario o visita  una temperatura </a:t>
            </a:r>
            <a:r>
              <a:rPr lang="es-CL" dirty="0">
                <a:solidFill>
                  <a:srgbClr val="FF0000"/>
                </a:solidFill>
                <a:latin typeface="Calibri" panose="020F0502020204030204" pitchFamily="34" charset="0"/>
              </a:rPr>
              <a:t>sobre 37,8 grados Celsius </a:t>
            </a:r>
            <a:r>
              <a:rPr lang="es-CL" dirty="0">
                <a:latin typeface="Calibri" panose="020F0502020204030204" pitchFamily="34" charset="0"/>
              </a:rPr>
              <a:t>y se indica que posee a lo menos una respuesta positiva al cuestionario se debe: </a:t>
            </a:r>
          </a:p>
          <a:p>
            <a:endParaRPr lang="es-CL" dirty="0">
              <a:latin typeface="SymbolMT"/>
            </a:endParaRPr>
          </a:p>
          <a:p>
            <a:r>
              <a:rPr lang="es-CL" dirty="0">
                <a:latin typeface="Calibri" panose="020F0502020204030204" pitchFamily="34" charset="0"/>
              </a:rPr>
              <a:t>1. Impedir la entrada de esa persona al establecimiento. </a:t>
            </a:r>
          </a:p>
          <a:p>
            <a:endParaRPr lang="es-CL" dirty="0">
              <a:latin typeface="SymbolMT"/>
            </a:endParaRPr>
          </a:p>
          <a:p>
            <a:r>
              <a:rPr lang="es-CL" dirty="0">
                <a:latin typeface="Calibri" panose="020F0502020204030204" pitchFamily="34" charset="0"/>
              </a:rPr>
              <a:t>2 Solicitar que se dirija a un centro asistencial (acorde a su previsión) con las debidas medidas de protección (sin contacto social y uso de mascarilla). </a:t>
            </a:r>
          </a:p>
          <a:p>
            <a:endParaRPr lang="es-CL" dirty="0">
              <a:latin typeface="SymbolMT"/>
            </a:endParaRPr>
          </a:p>
          <a:p>
            <a:r>
              <a:rPr lang="es-CL" dirty="0">
                <a:latin typeface="Calibri" panose="020F0502020204030204" pitchFamily="34" charset="0"/>
              </a:rPr>
              <a:t>3. Completar Registro de Trabajador con Síntomas. </a:t>
            </a:r>
          </a:p>
          <a:p>
            <a:endParaRPr lang="es-CL" dirty="0">
              <a:latin typeface="Calibri" panose="020F0502020204030204" pitchFamily="34" charset="0"/>
            </a:endParaRPr>
          </a:p>
          <a:p>
            <a:r>
              <a:rPr lang="es-CL" b="1" u="sng" dirty="0">
                <a:latin typeface="Calibri" panose="020F0502020204030204" pitchFamily="34" charset="0"/>
              </a:rPr>
              <a:t>Si el funcionario entrega datos erróneos o falsos, se expone a sumario sanitario, de acuerdo a la normativa vigente.</a:t>
            </a:r>
          </a:p>
          <a:p>
            <a:endParaRPr lang="es-CL" b="1" dirty="0">
              <a:latin typeface="Calibri" panose="020F0502020204030204" pitchFamily="34" charset="0"/>
            </a:endParaRPr>
          </a:p>
          <a:p>
            <a:r>
              <a:rPr lang="es-CL" dirty="0">
                <a:latin typeface="Calibri" panose="020F0502020204030204" pitchFamily="34" charset="0"/>
              </a:rPr>
              <a:t> </a:t>
            </a:r>
            <a:endParaRPr lang="es-CL" dirty="0">
              <a:latin typeface="SymbolMT"/>
            </a:endParaRPr>
          </a:p>
        </p:txBody>
      </p:sp>
    </p:spTree>
    <p:extLst>
      <p:ext uri="{BB962C8B-B14F-4D97-AF65-F5344CB8AC3E}">
        <p14:creationId xmlns:p14="http://schemas.microsoft.com/office/powerpoint/2010/main" val="408400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WordPictureWatermark481433470" descr="COLEGIO2">
            <a:extLst>
              <a:ext uri="{FF2B5EF4-FFF2-40B4-BE49-F238E27FC236}">
                <a16:creationId xmlns:a16="http://schemas.microsoft.com/office/drawing/2014/main" id="{0EE100CA-8611-8144-9A39-2CDD7EC2D9A4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2617812"/>
            <a:ext cx="8236029" cy="2981322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86C440-49E6-A04A-AEE0-2A2BAB992056}"/>
              </a:ext>
            </a:extLst>
          </p:cNvPr>
          <p:cNvSpPr txBox="1"/>
          <p:nvPr/>
        </p:nvSpPr>
        <p:spPr>
          <a:xfrm>
            <a:off x="1977985" y="2876986"/>
            <a:ext cx="823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</a:rPr>
              <a:t>DEL INGRESO Y SALIDA DE LA SALA DE CLASES:</a:t>
            </a:r>
          </a:p>
          <a:p>
            <a:endParaRPr lang="es-CL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El profesor debe encontrarse cinco minutos antes de la entrada de los estudiantes, en la puerta de acceso a la  sala de clase, para poder ordenar el ingreso en forma pausada sin aglomeraciones. 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En la entrada de la sala de clases se debe contar con dispensador de alcohol gel. </a:t>
            </a:r>
          </a:p>
          <a:p>
            <a:endParaRPr lang="es-C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7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WordPictureWatermark481433470" descr="COLEGIO2">
            <a:extLst>
              <a:ext uri="{FF2B5EF4-FFF2-40B4-BE49-F238E27FC236}">
                <a16:creationId xmlns:a16="http://schemas.microsoft.com/office/drawing/2014/main" id="{0EE100CA-8611-8144-9A39-2CDD7EC2D9A4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2617812"/>
            <a:ext cx="8236029" cy="2981322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86C440-49E6-A04A-AEE0-2A2BAB992056}"/>
              </a:ext>
            </a:extLst>
          </p:cNvPr>
          <p:cNvSpPr txBox="1"/>
          <p:nvPr/>
        </p:nvSpPr>
        <p:spPr>
          <a:xfrm>
            <a:off x="1977985" y="2876986"/>
            <a:ext cx="8236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</a:rPr>
              <a:t>Baños:</a:t>
            </a:r>
          </a:p>
          <a:p>
            <a:endParaRPr lang="es-CL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    La salida a éste, será autorizada por el profesor solo 20 minutos después del  </a:t>
            </a:r>
          </a:p>
          <a:p>
            <a:r>
              <a:rPr lang="es-CL" dirty="0">
                <a:latin typeface="Calibri" panose="020F0502020204030204" pitchFamily="34" charset="0"/>
              </a:rPr>
              <a:t>      ingreso a clases, de un alumno a   la vez para evitar aglomeraciones.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Se debe consultar al inspector de nivel por aforo de los baños.</a:t>
            </a:r>
          </a:p>
          <a:p>
            <a:r>
              <a:rPr lang="es-CL" dirty="0">
                <a:latin typeface="Calibri" panose="020F0502020204030204" pitchFamily="34" charset="0"/>
              </a:rPr>
              <a:t>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378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WordPictureWatermark481433470" descr="COLEGIO2">
            <a:extLst>
              <a:ext uri="{FF2B5EF4-FFF2-40B4-BE49-F238E27FC236}">
                <a16:creationId xmlns:a16="http://schemas.microsoft.com/office/drawing/2014/main" id="{0EE100CA-8611-8144-9A39-2CDD7EC2D9A4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986" y="2617812"/>
            <a:ext cx="8481248" cy="2981322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86C440-49E6-A04A-AEE0-2A2BAB992056}"/>
              </a:ext>
            </a:extLst>
          </p:cNvPr>
          <p:cNvSpPr txBox="1"/>
          <p:nvPr/>
        </p:nvSpPr>
        <p:spPr>
          <a:xfrm>
            <a:off x="1977985" y="2876986"/>
            <a:ext cx="823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</a:rPr>
              <a:t>Recreos</a:t>
            </a:r>
            <a:r>
              <a:rPr lang="es-CL" dirty="0">
                <a:latin typeface="Calibri" panose="020F0502020204030204" pitchFamily="34" charset="0"/>
              </a:rPr>
              <a:t>:                                </a:t>
            </a:r>
          </a:p>
          <a:p>
            <a:r>
              <a:rPr lang="es-CL" dirty="0">
                <a:latin typeface="Calibri" panose="020F0502020204030204" pitchFamily="34" charset="0"/>
              </a:rPr>
              <a:t>•   La salida a recreo será controlada por el profesor, de una fila a la vez, siguiendo las </a:t>
            </a:r>
          </a:p>
          <a:p>
            <a:r>
              <a:rPr lang="es-CL" dirty="0">
                <a:latin typeface="Calibri" panose="020F0502020204030204" pitchFamily="34" charset="0"/>
              </a:rPr>
              <a:t>     líneas direccionales demarcadas en el piso.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estudiantes deben aprovechar preferentemente el recreo para ir al baño.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el caso de que el recinto supere el aforo máximo permitido, el estudiante deberá esperar fuera del baño respetando las líneas distanciadoras demarcadas en el piso.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estudiante debe lavarse las manos, antes y después de usar el baño, con agua y jabón por 40 segundos y secarse con toalla de papel, ésta se debe botar en el basurero del baño antes de volver a la sala de clase.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3848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65E3D5-E128-4C43-A871-1A3035CDC8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92674" y="2975826"/>
            <a:ext cx="3444235" cy="25831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AC27BB-14E5-6746-89E4-E94B0C2AEB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4637500" y="3124414"/>
            <a:ext cx="3444236" cy="228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612D52-5DC5-534F-9144-2FFBBC8B41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90900" y="3097908"/>
            <a:ext cx="3444239" cy="23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FEA1CCD-E7AF-4549-9796-94DED5587B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988" y="2393207"/>
            <a:ext cx="2428029" cy="18210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0BB979-D5C3-3F46-8787-61B28D63E6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36" y="4338000"/>
            <a:ext cx="2184399" cy="16382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41582AB-2599-2E4C-B61B-33C2F8F7469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683" y="2341486"/>
            <a:ext cx="2621770" cy="19663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078BE57-2690-AA49-BDC8-C3EAFAFDE6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1427" y="4572172"/>
            <a:ext cx="1943643" cy="14577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6B4DCF8-C3CB-A74F-A519-E9F392DBD5D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44651" y="2769448"/>
            <a:ext cx="3878125" cy="29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6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D30CEA1-51D9-8F48-B201-E3CB5C38E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WordPictureWatermark481433470" descr="COLEGIO2">
            <a:extLst>
              <a:ext uri="{FF2B5EF4-FFF2-40B4-BE49-F238E27FC236}">
                <a16:creationId xmlns:a16="http://schemas.microsoft.com/office/drawing/2014/main" id="{0D60B24F-AD3B-6445-9454-243B2409FF02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42864"/>
            <a:ext cx="9143999" cy="2981322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43D42C9-0542-944C-8BF5-B918090855D1}"/>
              </a:ext>
            </a:extLst>
          </p:cNvPr>
          <p:cNvSpPr/>
          <p:nvPr/>
        </p:nvSpPr>
        <p:spPr>
          <a:xfrm>
            <a:off x="1435605" y="3129922"/>
            <a:ext cx="9232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DECRETO SUPREMO N°40 SEGÚN LO DISPUESTO EN LA LEY 16744.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Se debe informar a todos los trabajadores y trabajadoras sobre el riesgo, las vías de transmisión, signos y síntomas, acciones si presenta síntomas, medidas preventivas, uso de elementos de protección personal en el caso que corresponda y los protocolos y procedimientos existentes para prevenir o reducir la probabilidad de contagio.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0EB91D-900E-F845-A01C-E72763166E13}"/>
              </a:ext>
            </a:extLst>
          </p:cNvPr>
          <p:cNvSpPr txBox="1"/>
          <p:nvPr/>
        </p:nvSpPr>
        <p:spPr>
          <a:xfrm>
            <a:off x="2630466" y="2316163"/>
            <a:ext cx="297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OBLIGACIÓN DE INFORMAR</a:t>
            </a:r>
          </a:p>
        </p:txBody>
      </p:sp>
    </p:spTree>
    <p:extLst>
      <p:ext uri="{BB962C8B-B14F-4D97-AF65-F5344CB8AC3E}">
        <p14:creationId xmlns:p14="http://schemas.microsoft.com/office/powerpoint/2010/main" val="234609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94C8E3E-704A-3B4B-AD34-B8140FC48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721" y="2427338"/>
            <a:ext cx="6687792" cy="42812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E79E02C-06F5-4345-BB00-D24FDD30B9B6}"/>
              </a:ext>
            </a:extLst>
          </p:cNvPr>
          <p:cNvSpPr/>
          <p:nvPr/>
        </p:nvSpPr>
        <p:spPr>
          <a:xfrm>
            <a:off x="661053" y="3745375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01 de octubre 2021</a:t>
            </a:r>
          </a:p>
        </p:txBody>
      </p:sp>
    </p:spTree>
    <p:extLst>
      <p:ext uri="{BB962C8B-B14F-4D97-AF65-F5344CB8AC3E}">
        <p14:creationId xmlns:p14="http://schemas.microsoft.com/office/powerpoint/2010/main" val="2303824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ADCF757C-22AA-8244-A258-0574CEAE5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82103" y="2657118"/>
            <a:ext cx="3880556" cy="380194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FE1D37A-24CB-8144-A8EF-3C7CF23C03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153" y="3116044"/>
            <a:ext cx="3954515" cy="29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24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638BE0-5D18-7A46-AF9C-0E32296F87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14223" y="2584020"/>
            <a:ext cx="3791414" cy="36637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C006CA-F7F9-5548-B64F-65BBCE4B13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34297" y="2764377"/>
            <a:ext cx="3791416" cy="330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0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A8803F-F63C-3D42-83DB-A622E2D019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01641" y="1503770"/>
            <a:ext cx="4084640" cy="57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2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8D2A73-2675-2B41-B54F-1685D1CEE3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44312" y="2491667"/>
            <a:ext cx="4241799" cy="31813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B1F1566-A194-7C40-A2EE-44DC963400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52928" y="2582648"/>
            <a:ext cx="4137821" cy="31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5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16AA76-75DD-2F4D-91BC-E0EFAE279B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8122" y="2385973"/>
            <a:ext cx="4098828" cy="33328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B21E79-7CD0-5746-990B-D8A1ACB590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576" y="2596845"/>
            <a:ext cx="3881444" cy="29110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DC628F3-B79F-064C-839A-F78896B191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69938" y="2754266"/>
            <a:ext cx="3461654" cy="25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21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8C1185-354C-D240-9A87-7323561725E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247" y="2279736"/>
            <a:ext cx="6764054" cy="3735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569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D0DA6C-062A-354B-A0BD-55EA32A027A5}"/>
              </a:ext>
            </a:extLst>
          </p:cNvPr>
          <p:cNvSpPr/>
          <p:nvPr/>
        </p:nvSpPr>
        <p:spPr>
          <a:xfrm>
            <a:off x="1977986" y="1789068"/>
            <a:ext cx="4245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</a:rPr>
              <a:t>DURANTE EL CONTROL DE TEMPERATURA:</a:t>
            </a:r>
          </a:p>
          <a:p>
            <a:r>
              <a:rPr lang="es-CL" b="1" dirty="0">
                <a:latin typeface="Calibri" panose="020F0502020204030204" pitchFamily="34" charset="0"/>
              </a:rPr>
              <a:t> </a:t>
            </a:r>
            <a:endParaRPr lang="es-CL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7D57FA4-C566-494A-B28F-1F1F4F151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79364"/>
              </p:ext>
            </p:extLst>
          </p:nvPr>
        </p:nvGraphicFramePr>
        <p:xfrm>
          <a:off x="2074770" y="2319821"/>
          <a:ext cx="7758805" cy="386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742">
                  <a:extLst>
                    <a:ext uri="{9D8B030D-6E8A-4147-A177-3AD203B41FA5}">
                      <a16:colId xmlns:a16="http://schemas.microsoft.com/office/drawing/2014/main" val="2955324444"/>
                    </a:ext>
                  </a:extLst>
                </a:gridCol>
                <a:gridCol w="3977063">
                  <a:extLst>
                    <a:ext uri="{9D8B030D-6E8A-4147-A177-3AD203B41FA5}">
                      <a16:colId xmlns:a16="http://schemas.microsoft.com/office/drawing/2014/main" val="1720433225"/>
                    </a:ext>
                  </a:extLst>
                </a:gridCol>
              </a:tblGrid>
              <a:tr h="48075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TIPO DE 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00788"/>
                  </a:ext>
                </a:extLst>
              </a:tr>
              <a:tr h="2550154">
                <a:tc>
                  <a:txBody>
                    <a:bodyPr/>
                    <a:lstStyle/>
                    <a:p>
                      <a:r>
                        <a:rPr lang="es-CL" dirty="0"/>
                        <a:t>Estudiante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</a:rPr>
                        <a:t>Él o la  responsable de control de ingreso, deberá informar a  </a:t>
                      </a: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Inspectoría cuando la temperatura sea mayor a 37.8 grados Celsius</a:t>
                      </a: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800" dirty="0">
                          <a:effectLst/>
                          <a:latin typeface="Calibri" panose="020F0502020204030204" pitchFamily="34" charset="0"/>
                        </a:rPr>
                        <a:t>y éste deberá  llevar alumno a sala de aislamiento.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Uso del kit</a:t>
                      </a:r>
                      <a:endParaRPr lang="es-CL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</a:rPr>
                        <a:t>Informar al apoderado del alumno para que este sea retirado del establecimiento y llevado a control a un centro asistencial de salud. </a:t>
                      </a:r>
                      <a:endParaRPr lang="es-CL" dirty="0">
                        <a:effectLst/>
                      </a:endParaRPr>
                    </a:p>
                    <a:p>
                      <a:endParaRPr lang="es-CL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446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025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D0DA6C-062A-354B-A0BD-55EA32A027A5}"/>
              </a:ext>
            </a:extLst>
          </p:cNvPr>
          <p:cNvSpPr/>
          <p:nvPr/>
        </p:nvSpPr>
        <p:spPr>
          <a:xfrm>
            <a:off x="1977986" y="1789068"/>
            <a:ext cx="237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b="1" dirty="0">
              <a:latin typeface="Calibri" panose="020F0502020204030204" pitchFamily="34" charset="0"/>
            </a:endParaRPr>
          </a:p>
          <a:p>
            <a:r>
              <a:rPr lang="es-CL" b="1" dirty="0">
                <a:latin typeface="Calibri" panose="020F0502020204030204" pitchFamily="34" charset="0"/>
              </a:rPr>
              <a:t> 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B3B856-8A67-4244-A907-9FAF91B983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5326" y="2731140"/>
            <a:ext cx="4314108" cy="2400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2BAB4B-128F-9D4A-8891-80D1B754A9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19926" y="2560202"/>
            <a:ext cx="4335835" cy="27208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DD3ECB4-074D-C243-B2F5-9E3E2EE4D1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02810" y="2388254"/>
            <a:ext cx="4301913" cy="30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71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D0DA6C-062A-354B-A0BD-55EA32A027A5}"/>
              </a:ext>
            </a:extLst>
          </p:cNvPr>
          <p:cNvSpPr/>
          <p:nvPr/>
        </p:nvSpPr>
        <p:spPr>
          <a:xfrm>
            <a:off x="1977986" y="1789068"/>
            <a:ext cx="237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b="1" dirty="0">
              <a:latin typeface="Calibri" panose="020F0502020204030204" pitchFamily="34" charset="0"/>
            </a:endParaRPr>
          </a:p>
          <a:p>
            <a:r>
              <a:rPr lang="es-CL" b="1" dirty="0">
                <a:latin typeface="Calibri" panose="020F0502020204030204" pitchFamily="34" charset="0"/>
              </a:rPr>
              <a:t> 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A1CE36-D2FB-F44E-90FA-034484DF6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366" y="2518531"/>
            <a:ext cx="4200912" cy="274198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F673A0C-1D9E-AC43-8E35-042F7D8518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841" y="1789068"/>
            <a:ext cx="3307827" cy="422527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901D755-C85B-6844-A5B1-FD5122637B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06359" y="2413753"/>
            <a:ext cx="4148685" cy="28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D30CEA1-51D9-8F48-B201-E3CB5C38E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WordPictureWatermark481433470" descr="COLEGIO2">
            <a:extLst>
              <a:ext uri="{FF2B5EF4-FFF2-40B4-BE49-F238E27FC236}">
                <a16:creationId xmlns:a16="http://schemas.microsoft.com/office/drawing/2014/main" id="{0D60B24F-AD3B-6445-9454-243B2409FF02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17812"/>
            <a:ext cx="9143999" cy="2981322"/>
          </a:xfrm>
          <a:prstGeom prst="rect">
            <a:avLst/>
          </a:prstGeom>
          <a:noFill/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B8C1801-746B-C246-B21B-7A07B8F72074}"/>
              </a:ext>
            </a:extLst>
          </p:cNvPr>
          <p:cNvSpPr txBox="1"/>
          <p:nvPr/>
        </p:nvSpPr>
        <p:spPr>
          <a:xfrm>
            <a:off x="1434394" y="2621733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OBJETIVO:</a:t>
            </a:r>
          </a:p>
          <a:p>
            <a:r>
              <a:rPr lang="es-CL" b="1" dirty="0"/>
              <a:t>Proporcionar los pasos a seguir para efectuar el control de ingreso a las instalaciones del establecimiento educacional, en el contexto de la pandemia del coronavirus, detectando oportunamente potenciales casos de COVID-19, aplicando las medidas de salud pública oportunas para evitar la transmisión secundaria. </a:t>
            </a:r>
          </a:p>
          <a:p>
            <a:endParaRPr lang="es-CL" b="1" dirty="0"/>
          </a:p>
          <a:p>
            <a:r>
              <a:rPr lang="es-CL" b="1" dirty="0"/>
              <a:t>ALCANCE:</a:t>
            </a:r>
            <a:endParaRPr lang="es-CL" sz="2000" b="1" dirty="0"/>
          </a:p>
          <a:p>
            <a:r>
              <a:rPr lang="es-CL" b="1" dirty="0"/>
              <a:t>Este procedimiento debe ser aplicado a todas las personas (trabajadores propios, alumnado, apoderados, proveedores, etc.) que ingresan al establecimiento educacional INSTITUTO SUPERIOR DE COMERCIO, indistintamente del medio de transporte utilizado para llegar. </a:t>
            </a:r>
            <a:endParaRPr lang="es-CL" sz="2000" b="1" dirty="0"/>
          </a:p>
          <a:p>
            <a:endParaRPr lang="es-CL" sz="2000" b="1" dirty="0"/>
          </a:p>
          <a:p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678932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B8BD94-190E-3C48-ABB2-B417A97DA5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0021" y="2902140"/>
            <a:ext cx="3869470" cy="23472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9FF4EF7-F37A-F94C-9493-83F860521F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63" y="2141037"/>
            <a:ext cx="4154651" cy="38694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4C8999C-2EAE-D14F-B6E9-F8ABFE0F56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372" y="2141036"/>
            <a:ext cx="3687333" cy="386947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F82654-D329-9E40-9473-67FD7721FC60}"/>
              </a:ext>
            </a:extLst>
          </p:cNvPr>
          <p:cNvSpPr txBox="1"/>
          <p:nvPr/>
        </p:nvSpPr>
        <p:spPr>
          <a:xfrm>
            <a:off x="4680559" y="1587518"/>
            <a:ext cx="283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SALA  DE PROFESORES</a:t>
            </a:r>
          </a:p>
        </p:txBody>
      </p:sp>
    </p:spTree>
    <p:extLst>
      <p:ext uri="{BB962C8B-B14F-4D97-AF65-F5344CB8AC3E}">
        <p14:creationId xmlns:p14="http://schemas.microsoft.com/office/powerpoint/2010/main" val="2920210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3FB061-2DBA-9A45-B9A6-DBB4790640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39435" y="1346551"/>
            <a:ext cx="3933173" cy="48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29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49957B-6415-F341-A5FA-9B18146584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6831" y="2212047"/>
            <a:ext cx="4007980" cy="30059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1CFC22A-78B0-DF4D-BD0A-80E778B74C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55895" y="2215044"/>
            <a:ext cx="4031955" cy="30239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8E8C56-E91D-B344-9010-08F024A0E3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2970" y="2429619"/>
            <a:ext cx="4007981" cy="25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1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53D0AB-177A-9749-89D9-B98BFF6856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5269" y="2413591"/>
            <a:ext cx="4884907" cy="32601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3F235E-043B-3046-8E7E-91CFB2C219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86197" y="2146909"/>
            <a:ext cx="4959077" cy="37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1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7" name="WordPictureWatermark481433470" descr="COLEGIO2">
            <a:extLst>
              <a:ext uri="{FF2B5EF4-FFF2-40B4-BE49-F238E27FC236}">
                <a16:creationId xmlns:a16="http://schemas.microsoft.com/office/drawing/2014/main" id="{34F7983C-1461-CD4C-AB8D-6EA84FACA8C5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862" y="2008778"/>
            <a:ext cx="9143999" cy="3633528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92940F0-C499-3946-A966-2129F9A7CD6E}"/>
              </a:ext>
            </a:extLst>
          </p:cNvPr>
          <p:cNvSpPr/>
          <p:nvPr/>
        </p:nvSpPr>
        <p:spPr>
          <a:xfrm>
            <a:off x="1523999" y="1990658"/>
            <a:ext cx="779138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altLang="es-CL" sz="1600" dirty="0"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 Limpieza y desinfección de las salas de clases: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L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600" dirty="0"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1.- La limpieza y sanitización se  realiza antes del inicio de la jornada de clases, durante los recreos y al finalizar la jornada de clases.</a:t>
            </a:r>
            <a:endParaRPr lang="es-ES" altLang="es-CL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600" dirty="0"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2.- Completa limpieza y sanitación de la sala de clases al finalizar la jornada estudiantil.</a:t>
            </a:r>
            <a:endParaRPr lang="es-ES" altLang="es-CL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600" dirty="0"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3.- La desinfección de mobiliario se realizará cada vez que finaliza un bloque estudiantil (durante recreos, reunión de apoderados).</a:t>
            </a:r>
            <a:endParaRPr lang="es-ES" altLang="es-CL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600" dirty="0"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4.- No se permitirá consumir alimentos ni bebestibles al interior de la sala de clases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600" dirty="0"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5.- Los residuos acumulados en las salas de clases deberán ser retirados diariamente.</a:t>
            </a:r>
            <a:endParaRPr lang="es-ES" altLang="es-CL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600" dirty="0"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5.- La limpieza y desinfección de los materiales de uso individual (mochila, lonchera, estuche, lápices, etc.) será responsabilidad del alumno(a)/apoderado.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L" sz="1600" dirty="0">
              <a:latin typeface="Arial" panose="020B060402020202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600" dirty="0"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El Establecimiento, dispondrá de alcohol gel para este efecto en caso de</a:t>
            </a:r>
            <a:r>
              <a:rPr lang="es-CL" altLang="es-CL" sz="1600" dirty="0">
                <a:latin typeface="Calibri" panose="020F050202020403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requerirlo.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9" name="image6.jpeg">
            <a:extLst>
              <a:ext uri="{FF2B5EF4-FFF2-40B4-BE49-F238E27FC236}">
                <a16:creationId xmlns:a16="http://schemas.microsoft.com/office/drawing/2014/main" id="{AD1E834B-6D85-1241-B1AE-EA469205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5381" y="2530142"/>
            <a:ext cx="1943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A19B3F4-1E0C-B94E-B2D8-45E7BD9BD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715" y="351793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.</a:t>
            </a:r>
            <a:endParaRPr kumimoji="0" lang="es-ES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70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7" name="WordPictureWatermark481433470" descr="COLEGIO2">
            <a:extLst>
              <a:ext uri="{FF2B5EF4-FFF2-40B4-BE49-F238E27FC236}">
                <a16:creationId xmlns:a16="http://schemas.microsoft.com/office/drawing/2014/main" id="{34F7983C-1461-CD4C-AB8D-6EA84FACA8C5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2349870"/>
            <a:ext cx="9143999" cy="3274315"/>
          </a:xfrm>
          <a:prstGeom prst="rect">
            <a:avLst/>
          </a:prstGeom>
          <a:noFill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A19B3F4-1E0C-B94E-B2D8-45E7BD9BD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715" y="351793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.</a:t>
            </a:r>
            <a:endParaRPr kumimoji="0" lang="es-ES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E423CD-9F5F-0E44-B84C-F214822F9B7A}"/>
              </a:ext>
            </a:extLst>
          </p:cNvPr>
          <p:cNvSpPr txBox="1"/>
          <p:nvPr/>
        </p:nvSpPr>
        <p:spPr>
          <a:xfrm>
            <a:off x="2167004" y="1696030"/>
            <a:ext cx="660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Procedimiento de actuación ante casos confirmados COVID-19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0A20F5-FF93-8E46-A358-F4FF5204C282}"/>
              </a:ext>
            </a:extLst>
          </p:cNvPr>
          <p:cNvSpPr txBox="1"/>
          <p:nvPr/>
        </p:nvSpPr>
        <p:spPr>
          <a:xfrm>
            <a:off x="1221123" y="2311309"/>
            <a:ext cx="8862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Contacto Estrecho</a:t>
            </a:r>
            <a:r>
              <a:rPr lang="es-CL" sz="1600" b="1" dirty="0"/>
              <a:t>: </a:t>
            </a:r>
            <a:r>
              <a:rPr lang="es-CL" sz="1600" dirty="0"/>
              <a:t>Una persona que es miembro de la comunidad educativa  (estudiante, docente, funcionario/a) que cohabita con un caso confimado de COVID-19. No hay suspensión de clases. </a:t>
            </a:r>
            <a:r>
              <a:rPr lang="es-CL" sz="1600" b="1" dirty="0"/>
              <a:t>Debe  cumplir con la medida  de cuarentena.</a:t>
            </a:r>
          </a:p>
          <a:p>
            <a:endParaRPr lang="es-CL" sz="1600" b="1" dirty="0"/>
          </a:p>
          <a:p>
            <a:r>
              <a:rPr lang="es-CL" sz="1600" b="1" dirty="0"/>
              <a:t>Contacto Sospechoso</a:t>
            </a:r>
            <a:r>
              <a:rPr lang="es-CL" sz="1600" dirty="0"/>
              <a:t>: En caso de tener un alumno como caso sospechoso se debe  aislar e inmediatamente comunicarse con un  apoderado para dirigirlo a un centro asistencial para tomar el examen PCR correspondiente.</a:t>
            </a:r>
          </a:p>
          <a:p>
            <a:endParaRPr lang="es-CL" sz="1600" dirty="0"/>
          </a:p>
          <a:p>
            <a:r>
              <a:rPr lang="es-CL" sz="1600" dirty="0"/>
              <a:t>En caso de un adultos sospechosos retirarse  y dirigirse en forma inmediata a un centro asistencial  para toma de PCR.</a:t>
            </a:r>
          </a:p>
          <a:p>
            <a:endParaRPr lang="es-CL" sz="1600" dirty="0"/>
          </a:p>
          <a:p>
            <a:r>
              <a:rPr lang="es-CL" sz="1600" b="1" dirty="0"/>
              <a:t>Medidas Preventivas: </a:t>
            </a:r>
          </a:p>
          <a:p>
            <a:r>
              <a:rPr lang="es-CL" sz="1600" dirty="0"/>
              <a:t>Se solicita sanitización para sala Covid en caso  de ser usada por casos sospechosos.</a:t>
            </a:r>
          </a:p>
          <a:p>
            <a:r>
              <a:rPr lang="es-CL" sz="1600" dirty="0"/>
              <a:t>Se solicita sanitización del establecimiento en caso necesario.</a:t>
            </a:r>
          </a:p>
          <a:p>
            <a:r>
              <a:rPr lang="es-CL" sz="1600" dirty="0"/>
              <a:t>Se sugiere aislamiento para contactos estrechos probables, hasta tener resultados de los afectados.</a:t>
            </a:r>
            <a:endParaRPr lang="es-CL" sz="1600" b="1" dirty="0"/>
          </a:p>
          <a:p>
            <a:endParaRPr lang="es-CL" sz="1600" dirty="0"/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523893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7" name="WordPictureWatermark481433470" descr="COLEGIO2">
            <a:extLst>
              <a:ext uri="{FF2B5EF4-FFF2-40B4-BE49-F238E27FC236}">
                <a16:creationId xmlns:a16="http://schemas.microsoft.com/office/drawing/2014/main" id="{34F7983C-1461-CD4C-AB8D-6EA84FACA8C5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805012"/>
            <a:ext cx="9143999" cy="3633528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92940F0-C499-3946-A966-2129F9A7CD6E}"/>
              </a:ext>
            </a:extLst>
          </p:cNvPr>
          <p:cNvSpPr/>
          <p:nvPr/>
        </p:nvSpPr>
        <p:spPr>
          <a:xfrm>
            <a:off x="1523999" y="1990658"/>
            <a:ext cx="8779727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4691D2-B793-F544-A2F9-A32074FA7672}"/>
              </a:ext>
            </a:extLst>
          </p:cNvPr>
          <p:cNvSpPr txBox="1"/>
          <p:nvPr/>
        </p:nvSpPr>
        <p:spPr>
          <a:xfrm>
            <a:off x="1615858" y="1805992"/>
            <a:ext cx="76995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Procedimiento de actuación ante casos confirmados de</a:t>
            </a:r>
            <a:r>
              <a:rPr lang="es-CL" dirty="0"/>
              <a:t> </a:t>
            </a:r>
            <a:r>
              <a:rPr lang="es-CL" b="1" dirty="0"/>
              <a:t>COVID-19 </a:t>
            </a:r>
          </a:p>
          <a:p>
            <a:endParaRPr lang="es-CL" b="1" dirty="0"/>
          </a:p>
          <a:p>
            <a:r>
              <a:rPr lang="es-CL" sz="1600" b="1" dirty="0"/>
              <a:t>Estudiante COVID-19 (+) confirmado  que  asistió  al establecimiento educacional,</a:t>
            </a:r>
            <a:r>
              <a:rPr lang="es-CL" sz="1600" dirty="0"/>
              <a:t> en período de transmisibilidad  (2 días antes  del inicio de síntomas para casos sintomáticos y 2  días  antes de la toma  de PCR  para casos asintómaticos). Se  suspenden  las clases del curso por 14 días.</a:t>
            </a:r>
          </a:p>
          <a:p>
            <a:endParaRPr lang="es-CL" sz="1600" b="1" dirty="0"/>
          </a:p>
          <a:p>
            <a:r>
              <a:rPr lang="es-CL" sz="1600" b="1" dirty="0"/>
              <a:t>Dos o  más casos  de  estudiantes COVID-19 (+) confirmados </a:t>
            </a:r>
            <a:r>
              <a:rPr lang="es-CL" sz="1600" dirty="0"/>
              <a:t>de diferentes cursos, que  asistieron al establecimiento  educacional en período de transmisibilidad (2 días antes  del inicio  del síntoma  para casos sintómaticos  y 2 días antes de la toma de PCR para casos asintomáticos).  Se debe identificar  a los potenciales contactos, pudiendo derivar  en suspensión de cursos, niveles, ciclos o del establecimiento completo  por 14 días.</a:t>
            </a:r>
          </a:p>
          <a:p>
            <a:endParaRPr lang="es-CL" sz="1600" b="1" dirty="0"/>
          </a:p>
          <a:p>
            <a:r>
              <a:rPr lang="es-CL" sz="1600" b="1" dirty="0"/>
              <a:t>Si un docente, asistente  de la educación o miembro del equipo directivo es COVID-19(+). </a:t>
            </a:r>
            <a:r>
              <a:rPr lang="es-CL" sz="1600" dirty="0"/>
              <a:t>Se debe identificar a los potenciales contactos,  pudiendo derivar en suspensión de cursos, niveles, ciclos o del establecimiento completo por 14 días.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3364582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6" name="WordPictureWatermark481433470" descr="COLEGIO2">
            <a:extLst>
              <a:ext uri="{FF2B5EF4-FFF2-40B4-BE49-F238E27FC236}">
                <a16:creationId xmlns:a16="http://schemas.microsoft.com/office/drawing/2014/main" id="{1B415035-5E20-CF45-93CC-CE3E8E4383D0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986" y="1898923"/>
            <a:ext cx="8481248" cy="3988921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FF17BF3-3488-D24F-83FC-AE7C12645092}"/>
              </a:ext>
            </a:extLst>
          </p:cNvPr>
          <p:cNvSpPr/>
          <p:nvPr/>
        </p:nvSpPr>
        <p:spPr>
          <a:xfrm>
            <a:off x="1977986" y="1997839"/>
            <a:ext cx="84812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</a:rPr>
              <a:t>ROL DE LOS APODERADOS EN SUS HOGARES: </a:t>
            </a:r>
            <a:endParaRPr lang="es-CL" dirty="0"/>
          </a:p>
          <a:p>
            <a:r>
              <a:rPr lang="es-CL" dirty="0">
                <a:latin typeface="Calibri" panose="020F0502020204030204" pitchFamily="34" charset="0"/>
              </a:rPr>
              <a:t>Cada día los padres deben hacer a sus hijos e hijas las preguntas del cuestionario siguiente: 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¿Tiene o ha tenido fiebre? (Sobre 37,8°C). ¿Tiene o ha tenido dolor de cabeza?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¿Ha tenido tos o dolor para tragar?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¿Ha tenido alteración del gusto o el olfato? ¿Ha tenido irritación en los ojos? Ha tenido dolor muscular?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¿Ha tenido contacto con algún enfermo o sospechoso de COVID-19? 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¿Vive bajo el mismo techo con alguien que ha sido diagnosticado de COVID-19 los últimos 14 días?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>
                <a:latin typeface="Calibri" panose="020F0502020204030204" pitchFamily="34" charset="0"/>
              </a:rPr>
              <a:t>¿Tiene </a:t>
            </a:r>
            <a:r>
              <a:rPr lang="es-CL" dirty="0">
                <a:latin typeface="Calibri" panose="020F0502020204030204" pitchFamily="34" charset="0"/>
              </a:rPr>
              <a:t>un </a:t>
            </a:r>
            <a:r>
              <a:rPr lang="es-CL">
                <a:latin typeface="Calibri" panose="020F0502020204030204" pitchFamily="34" charset="0"/>
              </a:rPr>
              <a:t>test pendiente?</a:t>
            </a:r>
            <a:endParaRPr lang="es-CL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latin typeface="Calibri" panose="020F0502020204030204" pitchFamily="34" charset="0"/>
            </a:endParaRPr>
          </a:p>
          <a:p>
            <a:r>
              <a:rPr lang="es-CL" sz="2000" b="1" dirty="0">
                <a:latin typeface="Calibri" panose="020F0502020204030204" pitchFamily="34" charset="0"/>
              </a:rPr>
              <a:t>Si tiene dos o más respuestas positivas, el alumno no debe ser enviado al establecimiento. </a:t>
            </a:r>
            <a:endParaRPr lang="es-CL" sz="2000" b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2159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pic>
        <p:nvPicPr>
          <p:cNvPr id="6" name="WordPictureWatermark481433470" descr="COLEGIO2">
            <a:extLst>
              <a:ext uri="{FF2B5EF4-FFF2-40B4-BE49-F238E27FC236}">
                <a16:creationId xmlns:a16="http://schemas.microsoft.com/office/drawing/2014/main" id="{1B415035-5E20-CF45-93CC-CE3E8E4383D0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986" y="1898923"/>
            <a:ext cx="8481248" cy="3988921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FF17BF3-3488-D24F-83FC-AE7C12645092}"/>
              </a:ext>
            </a:extLst>
          </p:cNvPr>
          <p:cNvSpPr/>
          <p:nvPr/>
        </p:nvSpPr>
        <p:spPr>
          <a:xfrm>
            <a:off x="1977986" y="1997839"/>
            <a:ext cx="8481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Calibri" panose="020F0502020204030204" pitchFamily="34" charset="0"/>
              </a:rPr>
              <a:t> 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6DD3B5C-29C2-C244-AF7C-2E6771296EF3}"/>
              </a:ext>
            </a:extLst>
          </p:cNvPr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latin typeface="Calibri" panose="020F0502020204030204" pitchFamily="34" charset="0"/>
              </a:rPr>
              <a:t>¿</a:t>
            </a:r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A879345-BF5F-9F42-A1ED-338546E1362D}"/>
              </a:ext>
            </a:extLst>
          </p:cNvPr>
          <p:cNvSpPr/>
          <p:nvPr/>
        </p:nvSpPr>
        <p:spPr>
          <a:xfrm>
            <a:off x="1977986" y="1538565"/>
            <a:ext cx="84812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Durante la emergencia:</a:t>
            </a:r>
          </a:p>
          <a:p>
            <a:r>
              <a:rPr lang="es-ES" dirty="0"/>
              <a:t>-	Si es necesario evacuar, utilizar en todo momento mascarilla adecuadamente, cubriendo boca y nariz.</a:t>
            </a:r>
          </a:p>
          <a:p>
            <a:r>
              <a:rPr lang="es-ES" dirty="0"/>
              <a:t>-	Evacuar con el kit de emergencia. En el caso de prestar ayuda a alguien, considerar las recomendaciones de seguridad establecidas por el Ministerio de Salud (uso de mascarilla en todo momento, en lo posible mantener la distancia física de un metro y realizar limpieza de manos con alcohol gel si no se cuenta con lava manos cerca)</a:t>
            </a:r>
          </a:p>
          <a:p>
            <a:r>
              <a:rPr lang="es-ES" dirty="0"/>
              <a:t>-	Aplicar el plan de evacuación y dirigirse a las zonas de seguridad, siempre utilizando mascarilla y procurando mantener, al menos, un metro de distancia.</a:t>
            </a:r>
          </a:p>
          <a:p>
            <a:r>
              <a:rPr lang="es-ES" dirty="0"/>
              <a:t>-	Mantener la calma y respeto con las otras personas que evacúan.</a:t>
            </a:r>
          </a:p>
          <a:p>
            <a:r>
              <a:rPr lang="es-ES" dirty="0"/>
              <a:t>-	Cuando se llegue al punto de encuentro, mantener la distancia física de al menos un metro.</a:t>
            </a:r>
          </a:p>
          <a:p>
            <a:r>
              <a:rPr lang="es-ES" dirty="0"/>
              <a:t>-	Utilizar los elementos de higiene del kit de emergencia, para la limpieza de manos.</a:t>
            </a:r>
          </a:p>
          <a:p>
            <a:r>
              <a:rPr lang="es-ES" dirty="0"/>
              <a:t>Después de la emergencia:</a:t>
            </a:r>
          </a:p>
          <a:p>
            <a:r>
              <a:rPr lang="es-ES" dirty="0"/>
              <a:t>-	Retornar cuando se autorice por personal competente e indiquen que es seguro hacerlo.</a:t>
            </a:r>
          </a:p>
          <a:p>
            <a:r>
              <a:rPr lang="es-ES" dirty="0"/>
              <a:t>-	Durante el regreso, mantener el uso de la mascarilla tapando boca y nariz y manteniendo la distancia de otros grupos de personas.</a:t>
            </a:r>
          </a:p>
        </p:txBody>
      </p:sp>
    </p:spTree>
    <p:extLst>
      <p:ext uri="{BB962C8B-B14F-4D97-AF65-F5344CB8AC3E}">
        <p14:creationId xmlns:p14="http://schemas.microsoft.com/office/powerpoint/2010/main" val="2209857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4347E8C0-04E4-A844-BEA1-C31B9F8A847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22" y="726924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14672-5E89-2E45-BCA8-571A4E9AD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700563"/>
            <a:ext cx="4202430" cy="654685"/>
          </a:xfrm>
          <a:prstGeom prst="rect">
            <a:avLst/>
          </a:prstGeom>
        </p:spPr>
      </p:pic>
      <p:sp>
        <p:nvSpPr>
          <p:cNvPr id="8" name="Cuadro de texto 21">
            <a:extLst>
              <a:ext uri="{FF2B5EF4-FFF2-40B4-BE49-F238E27FC236}">
                <a16:creationId xmlns:a16="http://schemas.microsoft.com/office/drawing/2014/main" id="{B0BFABD2-AEB4-2C42-9DA2-6207E922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98" y="1244238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69417-7111-A243-BCFA-92487E817FC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68" y="700563"/>
            <a:ext cx="501015" cy="76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FF17BF3-3488-D24F-83FC-AE7C12645092}"/>
              </a:ext>
            </a:extLst>
          </p:cNvPr>
          <p:cNvSpPr/>
          <p:nvPr/>
        </p:nvSpPr>
        <p:spPr>
          <a:xfrm>
            <a:off x="1977986" y="1997839"/>
            <a:ext cx="8481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Calibri" panose="020F0502020204030204" pitchFamily="34" charset="0"/>
              </a:rPr>
              <a:t> </a:t>
            </a:r>
            <a:endParaRPr lang="es-CL" dirty="0"/>
          </a:p>
        </p:txBody>
      </p:sp>
      <p:pic>
        <p:nvPicPr>
          <p:cNvPr id="10" name="WordPictureWatermark481433470" descr="COLEGIO2">
            <a:extLst>
              <a:ext uri="{FF2B5EF4-FFF2-40B4-BE49-F238E27FC236}">
                <a16:creationId xmlns:a16="http://schemas.microsoft.com/office/drawing/2014/main" id="{2292D74F-4861-864B-B7FA-F0B27FEFD240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990658"/>
            <a:ext cx="9143999" cy="3633528"/>
          </a:xfrm>
          <a:prstGeom prst="rect">
            <a:avLst/>
          </a:prstGeom>
          <a:noFill/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7C33A57-E843-F743-B2A1-250DC7467133}"/>
              </a:ext>
            </a:extLst>
          </p:cNvPr>
          <p:cNvSpPr txBox="1"/>
          <p:nvPr/>
        </p:nvSpPr>
        <p:spPr>
          <a:xfrm>
            <a:off x="4371584" y="3453479"/>
            <a:ext cx="315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GRACIAS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241953-AA7B-9543-9B74-CFEE515A8CF0}"/>
              </a:ext>
            </a:extLst>
          </p:cNvPr>
          <p:cNvSpPr txBox="1"/>
          <p:nvPr/>
        </p:nvSpPr>
        <p:spPr>
          <a:xfrm>
            <a:off x="7411186" y="4709786"/>
            <a:ext cx="276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/>
              <a:t>INSPECTORIA GENERAL</a:t>
            </a:r>
          </a:p>
          <a:p>
            <a:pPr algn="ctr"/>
            <a:r>
              <a:rPr lang="es-CL"/>
              <a:t>11 DE NOVIEMBRE </a:t>
            </a:r>
            <a:r>
              <a:rPr lang="es-CL" dirty="0"/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43575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D30CEA1-51D9-8F48-B201-E3CB5C38E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WordPictureWatermark481433470" descr="COLEGIO2">
            <a:extLst>
              <a:ext uri="{FF2B5EF4-FFF2-40B4-BE49-F238E27FC236}">
                <a16:creationId xmlns:a16="http://schemas.microsoft.com/office/drawing/2014/main" id="{0D60B24F-AD3B-6445-9454-243B2409FF02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17812"/>
            <a:ext cx="9143999" cy="2981322"/>
          </a:xfrm>
          <a:prstGeom prst="rect">
            <a:avLst/>
          </a:prstGeom>
          <a:noFill/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B8C1801-746B-C246-B21B-7A07B8F72074}"/>
              </a:ext>
            </a:extLst>
          </p:cNvPr>
          <p:cNvSpPr txBox="1"/>
          <p:nvPr/>
        </p:nvSpPr>
        <p:spPr>
          <a:xfrm>
            <a:off x="1002082" y="2621733"/>
            <a:ext cx="101210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RESPONSABILIDAD DEL ESTABLECIMIENTO EDUCACIONAL: </a:t>
            </a:r>
          </a:p>
          <a:p>
            <a:endParaRPr lang="es-C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Disponer de los elementos necesarios (termómetro, elementos de protección personal, entre otros) para efectuar el control de ingreso de las personas. </a:t>
            </a:r>
          </a:p>
          <a:p>
            <a:r>
              <a:rPr lang="es-CL" sz="1600" dirty="0"/>
              <a:t>•    Capacitar a los trabajadores asignados para efectuar el control de ingreso, dejando registros </a:t>
            </a:r>
          </a:p>
          <a:p>
            <a:r>
              <a:rPr lang="es-CL" sz="1600" dirty="0"/>
              <a:t>      de esta actividad.       </a:t>
            </a:r>
          </a:p>
          <a:p>
            <a:r>
              <a:rPr lang="es-CL" sz="1600" dirty="0"/>
              <a:t>•    Realizar la supervisión necesaria para asegurar el cumplimiento de los métodos y medidas</a:t>
            </a:r>
          </a:p>
          <a:p>
            <a:r>
              <a:rPr lang="es-CL" sz="1600" dirty="0"/>
              <a:t>      indicadas en este procedimiento.</a:t>
            </a:r>
          </a:p>
          <a:p>
            <a:r>
              <a:rPr lang="es-CL" sz="1600" dirty="0"/>
              <a:t>•   Comunicar a todos los trabajadores la obligatoriedad de cumplir con el control de ingreso. </a:t>
            </a:r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99878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D30CEA1-51D9-8F48-B201-E3CB5C38E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WordPictureWatermark481433470" descr="COLEGIO2">
            <a:extLst>
              <a:ext uri="{FF2B5EF4-FFF2-40B4-BE49-F238E27FC236}">
                <a16:creationId xmlns:a16="http://schemas.microsoft.com/office/drawing/2014/main" id="{0D60B24F-AD3B-6445-9454-243B2409FF02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17812"/>
            <a:ext cx="9143999" cy="2981322"/>
          </a:xfrm>
          <a:prstGeom prst="rect">
            <a:avLst/>
          </a:prstGeom>
          <a:noFill/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B8C1801-746B-C246-B21B-7A07B8F72074}"/>
              </a:ext>
            </a:extLst>
          </p:cNvPr>
          <p:cNvSpPr txBox="1"/>
          <p:nvPr/>
        </p:nvSpPr>
        <p:spPr>
          <a:xfrm>
            <a:off x="1002082" y="2621733"/>
            <a:ext cx="101210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600" dirty="0"/>
          </a:p>
          <a:p>
            <a:r>
              <a:rPr lang="es-CL" b="1" dirty="0"/>
              <a:t>PERSONAL DEL CONTROL DE ACCESO: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Cumplir con los métodos y medidas indicadas en este procedimiento, informando oportunamente cualquier desviación que se detecte.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Mantener resguardo de la información proporcionada por las personas, independiente del rol que cumplan en el establecimiento educacional. </a:t>
            </a:r>
          </a:p>
          <a:p>
            <a:r>
              <a:rPr lang="es-CL" sz="1600" dirty="0"/>
              <a:t>•    Usar los elementos de protección personal indicados en este procedimiento, siguiendo las reglas indicadas. </a:t>
            </a:r>
          </a:p>
          <a:p>
            <a:endParaRPr lang="es-CL" dirty="0"/>
          </a:p>
          <a:p>
            <a:endParaRPr lang="es-CL" dirty="0"/>
          </a:p>
          <a:p>
            <a:endParaRPr lang="es-CL" b="1" dirty="0"/>
          </a:p>
          <a:p>
            <a:endParaRPr lang="es-CL" b="1" dirty="0"/>
          </a:p>
          <a:p>
            <a:endParaRPr lang="es-CL" sz="2000" b="1" dirty="0"/>
          </a:p>
          <a:p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71869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D30CEA1-51D9-8F48-B201-E3CB5C38E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WordPictureWatermark481433470" descr="COLEGIO2">
            <a:extLst>
              <a:ext uri="{FF2B5EF4-FFF2-40B4-BE49-F238E27FC236}">
                <a16:creationId xmlns:a16="http://schemas.microsoft.com/office/drawing/2014/main" id="{0D60B24F-AD3B-6445-9454-243B2409FF02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17812"/>
            <a:ext cx="9143999" cy="2981322"/>
          </a:xfrm>
          <a:prstGeom prst="rect">
            <a:avLst/>
          </a:prstGeo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F0E6A2A-BA52-E749-BC83-825B1D96F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9" y="2943762"/>
            <a:ext cx="9143999" cy="143904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17CC9E6-638A-454B-BFA3-470634F35743}"/>
              </a:ext>
            </a:extLst>
          </p:cNvPr>
          <p:cNvSpPr txBox="1"/>
          <p:nvPr/>
        </p:nvSpPr>
        <p:spPr>
          <a:xfrm>
            <a:off x="1523999" y="448056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Espacios cerrados.                                                                   Mantener </a:t>
            </a:r>
            <a:r>
              <a:rPr lang="es-CL" sz="1600" b="1" dirty="0"/>
              <a:t>1 metro de distancia </a:t>
            </a:r>
            <a:r>
              <a:rPr lang="es-CL" sz="1600" dirty="0"/>
              <a:t>entre cada  	                                                                   	                                                                                persona.</a:t>
            </a:r>
          </a:p>
          <a:p>
            <a:endParaRPr lang="es-CL" sz="1600" dirty="0"/>
          </a:p>
          <a:p>
            <a:r>
              <a:rPr lang="es-CL" sz="1600" dirty="0"/>
              <a:t>Vía pública.                                                                                En los lugares donde se formen filas, se                                                                                             	                                                                                 deberá </a:t>
            </a:r>
            <a:r>
              <a:rPr lang="es-CL" sz="1600" b="1" dirty="0"/>
              <a:t>demarcar</a:t>
            </a:r>
            <a:r>
              <a:rPr lang="es-CL" sz="1600" dirty="0"/>
              <a:t> </a:t>
            </a:r>
            <a:r>
              <a:rPr lang="es-CL" sz="1600" b="1" dirty="0"/>
              <a:t>la distancia  de un metro </a:t>
            </a:r>
          </a:p>
          <a:p>
            <a:r>
              <a:rPr lang="es-CL" sz="1600" b="1" dirty="0"/>
              <a:t>                                                                                                     lineal 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898D59-B4A7-3446-A79C-B72C3E8FCEF4}"/>
              </a:ext>
            </a:extLst>
          </p:cNvPr>
          <p:cNvSpPr txBox="1"/>
          <p:nvPr/>
        </p:nvSpPr>
        <p:spPr>
          <a:xfrm>
            <a:off x="1899282" y="2506068"/>
            <a:ext cx="7920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MEDIDAS DE PREVENCIÓN OBLIGATORIAS:</a:t>
            </a:r>
          </a:p>
        </p:txBody>
      </p:sp>
    </p:spTree>
    <p:extLst>
      <p:ext uri="{BB962C8B-B14F-4D97-AF65-F5344CB8AC3E}">
        <p14:creationId xmlns:p14="http://schemas.microsoft.com/office/powerpoint/2010/main" val="235559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D30CEA1-51D9-8F48-B201-E3CB5C38E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WordPictureWatermark481433470" descr="COLEGIO2">
            <a:extLst>
              <a:ext uri="{FF2B5EF4-FFF2-40B4-BE49-F238E27FC236}">
                <a16:creationId xmlns:a16="http://schemas.microsoft.com/office/drawing/2014/main" id="{0D60B24F-AD3B-6445-9454-243B2409FF02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17812"/>
            <a:ext cx="9143999" cy="2981322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8DA181-BA23-F842-8DFC-22D6A1B4B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9" y="2696052"/>
            <a:ext cx="9144000" cy="12827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299F4A9-E505-1040-A602-027896200B5E}"/>
              </a:ext>
            </a:extLst>
          </p:cNvPr>
          <p:cNvSpPr/>
          <p:nvPr/>
        </p:nvSpPr>
        <p:spPr>
          <a:xfrm>
            <a:off x="1694985" y="4136530"/>
            <a:ext cx="8973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1600" dirty="0"/>
              <a:t>Deberán limpiarse y desinfectarse                                   Señalética:       </a:t>
            </a:r>
          </a:p>
          <a:p>
            <a:r>
              <a:rPr lang="es-CL" sz="1600" dirty="0"/>
              <a:t>al menos una vez al  día.                                                    -  Aforo máximo permitido, según fase.</a:t>
            </a:r>
          </a:p>
          <a:p>
            <a:r>
              <a:rPr lang="es-CL" sz="1600" dirty="0"/>
              <a:t>                                                                                               -   Distanciamientro físico mínimo.</a:t>
            </a:r>
          </a:p>
          <a:p>
            <a:r>
              <a:rPr lang="es-CL" sz="1600" dirty="0"/>
              <a:t>                                                                                               -  Obligaciones y recomendaciones generales 	                                                               				                   de autocuidado</a:t>
            </a:r>
          </a:p>
        </p:txBody>
      </p:sp>
    </p:spTree>
    <p:extLst>
      <p:ext uri="{BB962C8B-B14F-4D97-AF65-F5344CB8AC3E}">
        <p14:creationId xmlns:p14="http://schemas.microsoft.com/office/powerpoint/2010/main" val="39687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34DF02EC-876A-A840-8A8F-1FFB512F1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268" y="2492678"/>
            <a:ext cx="8128259" cy="38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INSIGNIA">
            <a:extLst>
              <a:ext uri="{FF2B5EF4-FFF2-40B4-BE49-F238E27FC236}">
                <a16:creationId xmlns:a16="http://schemas.microsoft.com/office/drawing/2014/main" id="{D6286590-5503-E340-A27A-BFF88CA936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204" y="1516063"/>
            <a:ext cx="653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5361A6-49EC-A94F-8918-AFDC044CF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13" y="1516063"/>
            <a:ext cx="501015" cy="764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8AFDCC-5065-FD41-86E7-3924B27EAD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85" y="1516063"/>
            <a:ext cx="4202430" cy="654685"/>
          </a:xfrm>
          <a:prstGeom prst="rect">
            <a:avLst/>
          </a:prstGeom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AEFB2632-00AA-434C-8951-84F16077766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728298" y="1963127"/>
            <a:ext cx="2587083" cy="356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“José Menéndez”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CD79770-2B6C-6046-BC08-648F01C4A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006" y="2455101"/>
            <a:ext cx="8209546" cy="37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71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1928</Words>
  <Application>Microsoft Office PowerPoint</Application>
  <PresentationFormat>Panorámica</PresentationFormat>
  <Paragraphs>197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Bernard MT Condensed</vt:lpstr>
      <vt:lpstr>Calibri</vt:lpstr>
      <vt:lpstr>Calibri Light</vt:lpstr>
      <vt:lpstr>SymbolMT</vt:lpstr>
      <vt:lpstr>Tema de Office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“José Menéndez”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“José Menéndez”</dc:title>
  <dc:creator>Microsoft Office User</dc:creator>
  <cp:lastModifiedBy>Rodrigo Villarroel Q</cp:lastModifiedBy>
  <cp:revision>151</cp:revision>
  <dcterms:created xsi:type="dcterms:W3CDTF">2021-09-21T00:35:03Z</dcterms:created>
  <dcterms:modified xsi:type="dcterms:W3CDTF">2022-03-21T15:45:23Z</dcterms:modified>
</cp:coreProperties>
</file>