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2DCA2-DADE-4EF0-B616-2B83557A02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FFFE12-4FC3-4686-A790-C261184689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AF5-0859-49EF-9DB0-BB3F5FD70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E0BE-84A3-4FEE-95FD-D5CF2EBD3B05}" type="datetimeFigureOut">
              <a:rPr lang="es-CL" smtClean="0"/>
              <a:t>21-03-2022</a:t>
            </a:fld>
            <a:endParaRPr lang="es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D03F3-D16A-4E78-A988-0CC7FE990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F2A73-8A2E-4271-A69F-9D51C05D0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3E40-C859-4FF2-B86D-83FDA6C580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7810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2333F-4E94-4E05-ADEF-3150C7610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271962-37E2-41C1-83C7-E98F159F6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4666A-1446-45E6-B0AD-531A8B9CF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E0BE-84A3-4FEE-95FD-D5CF2EBD3B05}" type="datetimeFigureOut">
              <a:rPr lang="es-CL" smtClean="0"/>
              <a:t>21-03-2022</a:t>
            </a:fld>
            <a:endParaRPr lang="es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4A8F6-A758-44F2-BB47-7C5A625CB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0D3AD-4C7A-4DA6-8EAC-097371733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3E40-C859-4FF2-B86D-83FDA6C580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811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06A195-341E-4AFC-9AED-C45CDA38B0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3ED587-D630-4081-A707-5907FC92E8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2F804-2434-47AD-ACF5-C33A151AD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E0BE-84A3-4FEE-95FD-D5CF2EBD3B05}" type="datetimeFigureOut">
              <a:rPr lang="es-CL" smtClean="0"/>
              <a:t>21-03-2022</a:t>
            </a:fld>
            <a:endParaRPr lang="es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8DD29-A0F7-43AB-8329-4E80A4824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559B5-B8CB-4C12-BAE1-EADD89B9F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3E40-C859-4FF2-B86D-83FDA6C580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559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034BA-F657-449C-8D21-7C9F9C603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EF76-1745-434C-BF03-CFA37A16A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48F07-A6B1-49AA-88A0-9644DEE09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E0BE-84A3-4FEE-95FD-D5CF2EBD3B05}" type="datetimeFigureOut">
              <a:rPr lang="es-CL" smtClean="0"/>
              <a:t>21-03-2022</a:t>
            </a:fld>
            <a:endParaRPr lang="es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60779-265C-4DD8-BC84-530EBF1EB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10CDC-D8B5-4C31-A1AC-DEE7A7024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3E40-C859-4FF2-B86D-83FDA6C580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8379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D2384-359F-420C-8418-7F738BBC5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1CB3C4-0119-4E14-B3A4-44F8C1620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81164-E3A7-495B-81E5-F56046AEA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E0BE-84A3-4FEE-95FD-D5CF2EBD3B05}" type="datetimeFigureOut">
              <a:rPr lang="es-CL" smtClean="0"/>
              <a:t>21-03-2022</a:t>
            </a:fld>
            <a:endParaRPr lang="es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E4A07-C7E3-4208-A76B-739D3A29B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794DB-9A4A-4765-B4A7-168FA1816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3E40-C859-4FF2-B86D-83FDA6C580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459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6E0C9-1389-4455-B328-3EA9496E8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6660B-B8E7-4B5A-800B-B09AC89C08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54491D-72FD-487C-9E3D-DA62FAEE8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23E55A-403D-478D-9270-69DF58F23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E0BE-84A3-4FEE-95FD-D5CF2EBD3B05}" type="datetimeFigureOut">
              <a:rPr lang="es-CL" smtClean="0"/>
              <a:t>21-03-2022</a:t>
            </a:fld>
            <a:endParaRPr lang="es-C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764737-6B26-47DC-9B08-00C6B5FE1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844A0D-69E2-4144-894D-F726C8464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3E40-C859-4FF2-B86D-83FDA6C580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9473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D85BA-558F-49CC-BF5D-093BF1646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56ED5-91A0-419F-9BC5-54FD037D8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6AFCB9-0A64-4D5F-B095-CC66DDECF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F3559D-B831-40AA-AB68-1C5F21DB97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B010B5-0E47-474C-8648-5F43B3B7AA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F80CB7-5A57-487E-A105-005720BF2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E0BE-84A3-4FEE-95FD-D5CF2EBD3B05}" type="datetimeFigureOut">
              <a:rPr lang="es-CL" smtClean="0"/>
              <a:t>21-03-2022</a:t>
            </a:fld>
            <a:endParaRPr lang="es-C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27B261-0FCD-4C5E-8E95-B94B69F5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3DC2E0-46CC-470C-8416-18AB1BE4B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3E40-C859-4FF2-B86D-83FDA6C580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273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9872E-A4BC-49E9-8420-0F81C8CB3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53A965-73DF-4924-811F-2C9AD4B2A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E0BE-84A3-4FEE-95FD-D5CF2EBD3B05}" type="datetimeFigureOut">
              <a:rPr lang="es-CL" smtClean="0"/>
              <a:t>21-03-2022</a:t>
            </a:fld>
            <a:endParaRPr lang="es-C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217E10-8DD3-4C64-8364-B44C81C41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6C78F5-22FE-4F79-9780-E043E189F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3E40-C859-4FF2-B86D-83FDA6C580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628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7348EB-B98C-4A79-A000-B5A6E22D3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E0BE-84A3-4FEE-95FD-D5CF2EBD3B05}" type="datetimeFigureOut">
              <a:rPr lang="es-CL" smtClean="0"/>
              <a:t>21-03-2022</a:t>
            </a:fld>
            <a:endParaRPr lang="es-C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361ECD-D827-4330-828F-764101827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2B3645-29A3-49DF-8FF4-DE96318B0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3E40-C859-4FF2-B86D-83FDA6C580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977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1B145-4479-4B95-AD8E-94AD19ECC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D4D30-9243-4199-A5B8-521C2EB9D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69568B-DE7B-47E4-830F-5B6637B84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80EA36-6339-4C4D-A364-41439B72F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E0BE-84A3-4FEE-95FD-D5CF2EBD3B05}" type="datetimeFigureOut">
              <a:rPr lang="es-CL" smtClean="0"/>
              <a:t>21-03-2022</a:t>
            </a:fld>
            <a:endParaRPr lang="es-C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29991E-ECCC-4C27-8328-D15B5688F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4854F8-C9FC-4541-B33D-C21A25E1C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3E40-C859-4FF2-B86D-83FDA6C580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0130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1227A-147A-486D-8E28-F29202E47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2E5D1E-7511-4401-BFF0-7C2410B1E5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6AC070-5D18-4AB6-A46D-594D16D4D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A29ABA-97C1-487A-9597-05B909260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E0BE-84A3-4FEE-95FD-D5CF2EBD3B05}" type="datetimeFigureOut">
              <a:rPr lang="es-CL" smtClean="0"/>
              <a:t>21-03-2022</a:t>
            </a:fld>
            <a:endParaRPr lang="es-C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99562C-E2D0-42EA-83F9-99FEA600B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FD1B-00D9-4240-9EB7-4A71BC215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3E40-C859-4FF2-B86D-83FDA6C580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768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BF8E84-8AA9-41BE-BC41-BBBF03AB6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2CD688-E5B5-45EC-9B30-C0571E7E2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D25AB-F497-430A-9262-50A3FDF4A7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AE0BE-84A3-4FEE-95FD-D5CF2EBD3B05}" type="datetimeFigureOut">
              <a:rPr lang="es-CL" smtClean="0"/>
              <a:t>21-03-2022</a:t>
            </a:fld>
            <a:endParaRPr lang="es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D64BD-ABDB-4EAE-AE72-1266DD6184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ECB43-C58B-471C-8F2D-45CD26599F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13E40-C859-4FF2-B86D-83FDA6C580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729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A28FD-F59F-424F-9E07-AD2FF238D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51" y="358084"/>
            <a:ext cx="12151056" cy="616554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65251" marR="153899" indent="27419" rtl="0">
              <a:spcBef>
                <a:spcPts val="0"/>
              </a:spcBef>
              <a:spcAft>
                <a:spcPts val="0"/>
              </a:spcAft>
            </a:pPr>
            <a:r>
              <a:rPr lang="es-MX" sz="40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Protocolo de medidas sanitarias y vigilancia epidemiológica para establecimientos educacionales </a:t>
            </a:r>
            <a:br>
              <a:rPr lang="es-MX" sz="4000" b="0" dirty="0">
                <a:effectLst/>
              </a:rPr>
            </a:br>
            <a:r>
              <a:rPr lang="es-MX" sz="40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Febrero 2022</a:t>
            </a:r>
            <a:br>
              <a:rPr lang="es-MX" b="0" dirty="0">
                <a:effectLst/>
              </a:rPr>
            </a:br>
            <a:br>
              <a:rPr lang="es-MX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6741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46EDE-3C09-4511-8032-95D696559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8866"/>
            <a:ext cx="10515600" cy="5358097"/>
          </a:xfrm>
        </p:spPr>
        <p:txBody>
          <a:bodyPr>
            <a:normAutofit fontScale="92500"/>
          </a:bodyPr>
          <a:lstStyle/>
          <a:p>
            <a:pPr marL="848360" marR="2016468" indent="0" rtl="0">
              <a:spcBef>
                <a:spcPts val="8186"/>
              </a:spcBef>
              <a:spcAft>
                <a:spcPts val="0"/>
              </a:spcAft>
              <a:buNone/>
            </a:pPr>
            <a:r>
              <a:rPr lang="es-CL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Síntomas Cardinales: fiebre (desde temperatura corporal de 37,8°C), pérdida brusca y  completa del olfato (anosmia) y pérdida brusca o completa del gusto (ageusia). </a:t>
            </a:r>
            <a:endParaRPr lang="es-CL" b="0" dirty="0">
              <a:effectLst/>
            </a:endParaRPr>
          </a:p>
          <a:p>
            <a:pPr marL="847750" marR="1826679" indent="-813" rtl="0">
              <a:spcBef>
                <a:spcPts val="594"/>
              </a:spcBef>
              <a:spcAft>
                <a:spcPts val="0"/>
              </a:spcAft>
            </a:pPr>
            <a:r>
              <a:rPr lang="es-CL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Síntomas no cardinales: tos o estornudos, congestión nasal, dificultad respiratoria (disnea),  aumento de la frecuencia respiratoria (taquipnea), dolor de garganta al tragar (odinofagia),  dolor muscular (mialgias), debilidad general o fatiga, dolor toráxico, calosfríos, diarrea,  anorexia o nauseas o vómitos, dolor de cabeza (cefalea).</a:t>
            </a:r>
            <a:endParaRPr lang="es-CL" b="0" dirty="0">
              <a:effectLst/>
            </a:endParaRPr>
          </a:p>
          <a:p>
            <a:pPr marL="0" indent="0">
              <a:buNone/>
            </a:pPr>
            <a:br>
              <a:rPr lang="es-CL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28209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6291F-141E-4AF7-BF6F-F7D8BE8FB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b="1" i="0" u="none" strike="noStrike" dirty="0">
                <a:solidFill>
                  <a:srgbClr val="FF4A40"/>
                </a:solidFill>
                <a:effectLst/>
                <a:latin typeface="Arial" panose="020B0604020202020204" pitchFamily="34" charset="0"/>
              </a:rPr>
              <a:t>Caso Probable </a:t>
            </a:r>
            <a:endParaRPr lang="es-CL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FBA57-976D-469C-AE65-E190C2026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Persona que cumple con la definición de Caso Sospechoso,  con un test PCR o de antígeno negativo o indeterminado,  pero tiene una tomografía computarizada de tórax (TAC) con  imágenes sugerentes de COVID-19. </a:t>
            </a:r>
          </a:p>
          <a:p>
            <a:pPr rtl="0">
              <a:spcBef>
                <a:spcPts val="636"/>
              </a:spcBef>
              <a:spcAft>
                <a:spcPts val="0"/>
              </a:spcAft>
            </a:pPr>
            <a:endParaRPr lang="es-MX" b="0" i="0" u="none" strike="noStrike" dirty="0">
              <a:solidFill>
                <a:srgbClr val="2BCF5E"/>
              </a:solidFill>
              <a:effectLst/>
              <a:latin typeface="Arial" panose="020B0604020202020204" pitchFamily="34" charset="0"/>
            </a:endParaRPr>
          </a:p>
          <a:p>
            <a:pPr rtl="0">
              <a:spcBef>
                <a:spcPts val="636"/>
              </a:spcBef>
              <a:spcAft>
                <a:spcPts val="0"/>
              </a:spcAft>
            </a:pPr>
            <a:r>
              <a:rPr lang="es-MX" b="0" i="0" u="none" strike="noStrike" dirty="0">
                <a:solidFill>
                  <a:srgbClr val="2BCF5E"/>
                </a:solidFill>
                <a:effectLst/>
                <a:latin typeface="Arial" panose="020B0604020202020204" pitchFamily="34" charset="0"/>
              </a:rPr>
              <a:t>Medidas y Conductas: </a:t>
            </a:r>
            <a:endParaRPr lang="es-MX" b="0" dirty="0">
              <a:effectLst/>
            </a:endParaRPr>
          </a:p>
          <a:p>
            <a:pPr rtl="0">
              <a:spcBef>
                <a:spcPts val="606"/>
              </a:spcBef>
              <a:spcAft>
                <a:spcPts val="0"/>
              </a:spcAft>
            </a:pPr>
            <a:r>
              <a:rPr lang="es-MX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→ Mantener aislamiento por 7 días desde la aparición  de los síntomas. Los casos asintomáticos terminan su  aislamiento 7 días después de la toma de la muestra. </a:t>
            </a:r>
            <a:endParaRPr lang="es-MX" b="0" dirty="0">
              <a:effectLst/>
            </a:endParaRPr>
          </a:p>
          <a:p>
            <a:pPr marL="0" indent="0">
              <a:buNone/>
            </a:pPr>
            <a:br>
              <a:rPr lang="es-MX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26848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DDE28-C7EB-4BF9-87CD-3D10D3803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b="1" i="0" u="none" strike="noStrike" dirty="0">
                <a:solidFill>
                  <a:srgbClr val="FF4A40"/>
                </a:solidFill>
                <a:effectLst/>
                <a:latin typeface="Arial" panose="020B0604020202020204" pitchFamily="34" charset="0"/>
              </a:rPr>
              <a:t>Caso Confirmado </a:t>
            </a:r>
            <a:endParaRPr lang="es-CL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919B6-8F07-4E0C-ACA8-97DCF6E1E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rtl="0">
              <a:spcBef>
                <a:spcPts val="606"/>
              </a:spcBef>
              <a:spcAft>
                <a:spcPts val="0"/>
              </a:spcAft>
            </a:pPr>
            <a:r>
              <a:rPr lang="es-MX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a. Persona con una prueba de PCR para SARS-CoV-2 positiva. </a:t>
            </a:r>
            <a:endParaRPr lang="es-MX" b="0" dirty="0">
              <a:effectLst/>
            </a:endParaRPr>
          </a:p>
          <a:p>
            <a:pPr rtl="0">
              <a:spcBef>
                <a:spcPts val="1174"/>
              </a:spcBef>
              <a:spcAft>
                <a:spcPts val="0"/>
              </a:spcAft>
            </a:pPr>
            <a:r>
              <a:rPr lang="es-MX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b. Persona que presenta una prueba de detección de  antígenos para SARS-CoV-2 positiva, tomada en un centro  de salud habilitado por la Autoridad Sanitaria o entidad  delegada para la realización de este test. </a:t>
            </a:r>
            <a:endParaRPr lang="es-MX" b="0" dirty="0">
              <a:effectLst/>
            </a:endParaRPr>
          </a:p>
          <a:p>
            <a:pPr rtl="0">
              <a:spcBef>
                <a:spcPts val="606"/>
              </a:spcBef>
              <a:spcAft>
                <a:spcPts val="0"/>
              </a:spcAft>
            </a:pPr>
            <a:r>
              <a:rPr lang="es-MX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Si una persona resulta positiva a través de un test  doméstico de antígeno (no de anticuerpos) realizado fuera  de la red de laboratorios acreditados por la SEREMI de  Salud, debe seguir las mismas conductas</a:t>
            </a:r>
            <a:r>
              <a:rPr lang="es-MX" sz="30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rtl="0">
              <a:spcBef>
                <a:spcPts val="606"/>
              </a:spcBef>
              <a:spcAft>
                <a:spcPts val="0"/>
              </a:spcAft>
            </a:pPr>
            <a:r>
              <a:rPr lang="es-MX" sz="3000" dirty="0">
                <a:solidFill>
                  <a:srgbClr val="4057E3"/>
                </a:solidFill>
                <a:latin typeface="Arial" panose="020B0604020202020204" pitchFamily="34" charset="0"/>
              </a:rPr>
              <a:t>R</a:t>
            </a:r>
            <a:r>
              <a:rPr lang="es-MX" sz="30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especto a días de  aislamiento </a:t>
            </a:r>
            <a:r>
              <a:rPr lang="es-MX" sz="3000" dirty="0">
                <a:solidFill>
                  <a:srgbClr val="4057E3"/>
                </a:solidFill>
                <a:latin typeface="Arial" panose="020B0604020202020204" pitchFamily="34" charset="0"/>
              </a:rPr>
              <a:t>s</a:t>
            </a:r>
            <a:r>
              <a:rPr lang="es-MX" sz="30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e recomienda realizar un test PCR dentro de  un centro de salud habilitado. </a:t>
            </a:r>
            <a:endParaRPr lang="es-MX" sz="3000" b="0" dirty="0">
              <a:effectLst/>
            </a:endParaRPr>
          </a:p>
          <a:p>
            <a:pPr marL="0" indent="0">
              <a:buNone/>
            </a:pPr>
            <a:br>
              <a:rPr lang="es-MX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63199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2D0E2-3F24-4B02-BB7D-BB2D9D0CF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b="1" i="0" u="none" strike="noStrike" dirty="0">
                <a:solidFill>
                  <a:srgbClr val="2BCF5E"/>
                </a:solidFill>
                <a:effectLst/>
                <a:latin typeface="Arial" panose="020B0604020202020204" pitchFamily="34" charset="0"/>
              </a:rPr>
              <a:t>Medidas y Conductas: </a:t>
            </a:r>
            <a:endParaRPr lang="es-CL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0B3AB-9C15-4119-BF6C-0EA77D23A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rtl="0">
              <a:spcBef>
                <a:spcPts val="606"/>
              </a:spcBef>
              <a:spcAft>
                <a:spcPts val="0"/>
              </a:spcAft>
            </a:pPr>
            <a:r>
              <a:rPr lang="es-MX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→ Dar aviso de su condición a todas las personas que cumplan  con la definición de persona en alerta Covid-19. </a:t>
            </a:r>
            <a:endParaRPr lang="es-MX" b="0" dirty="0">
              <a:effectLst/>
            </a:endParaRPr>
          </a:p>
          <a:p>
            <a:pPr rtl="0">
              <a:spcBef>
                <a:spcPts val="606"/>
              </a:spcBef>
              <a:spcAft>
                <a:spcPts val="0"/>
              </a:spcAft>
            </a:pPr>
            <a:r>
              <a:rPr lang="es-MX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→ Mantener aislamiento por 7 días desde la aparición de los  síntomas. Los casos asintomáticos terminan su aislamiento 7  días después de la toma de la muestra. En el caso de personas  con </a:t>
            </a:r>
            <a:r>
              <a:rPr lang="es-MX" b="0" i="0" u="none" strike="noStrike" dirty="0" err="1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inmunocompromiso</a:t>
            </a:r>
            <a:r>
              <a:rPr lang="es-MX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, el aislamiento termina cuando han  transcurrido al menos 3 días sin fiebre, asociada a una mejoría  clínica de los síntomas y han transcurrido 21 días desde la  aparición de los síntomas o la toma de la muestra. </a:t>
            </a:r>
          </a:p>
          <a:p>
            <a:pPr rtl="0">
              <a:spcBef>
                <a:spcPts val="606"/>
              </a:spcBef>
              <a:spcAft>
                <a:spcPts val="0"/>
              </a:spcAft>
            </a:pPr>
            <a:r>
              <a:rPr lang="es-MX" dirty="0">
                <a:solidFill>
                  <a:srgbClr val="4057E3"/>
                </a:solidFill>
                <a:latin typeface="Arial" panose="020B0604020202020204" pitchFamily="34" charset="0"/>
              </a:rPr>
              <a:t>E</a:t>
            </a:r>
            <a:r>
              <a:rPr lang="es-MX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vitar actividades  sociales y lugares aglomerados y sin ventilación</a:t>
            </a:r>
            <a:r>
              <a:rPr lang="es-MX" sz="18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. </a:t>
            </a:r>
            <a:endParaRPr lang="es-MX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16492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71186-C08F-4882-9892-87CEFC8BC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b="1" i="0" u="none" strike="noStrike" dirty="0">
                <a:solidFill>
                  <a:srgbClr val="FF4A40"/>
                </a:solidFill>
                <a:effectLst/>
                <a:latin typeface="Arial" panose="020B0604020202020204" pitchFamily="34" charset="0"/>
              </a:rPr>
              <a:t>Persona en Alerta Covid-19 </a:t>
            </a:r>
            <a:endParaRPr lang="es-CL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B9023-4D16-48FB-B7D6-C79BFC248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rtl="0">
              <a:spcBef>
                <a:spcPts val="606"/>
              </a:spcBef>
              <a:spcAft>
                <a:spcPts val="0"/>
              </a:spcAft>
            </a:pPr>
            <a:r>
              <a:rPr lang="es-MX" sz="31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Persona que pernocta o ha estado a menos de un metro de  distancia, sin mascarilla o sin el uso correcto de mascarilla, de  un caso probable o confirmado sintomático desde 2 días antes  y hasta 7 días después del inicio de síntomas del caso o de la  toma de muestra. </a:t>
            </a:r>
            <a:endParaRPr lang="es-MX" sz="3100" b="0" dirty="0">
              <a:effectLst/>
            </a:endParaRPr>
          </a:p>
          <a:p>
            <a:pPr marL="0" indent="0" rtl="0">
              <a:spcBef>
                <a:spcPts val="606"/>
              </a:spcBef>
              <a:spcAft>
                <a:spcPts val="0"/>
              </a:spcAft>
              <a:buNone/>
            </a:pPr>
            <a:br>
              <a:rPr lang="es-MX" sz="3100" dirty="0"/>
            </a:br>
            <a:r>
              <a:rPr lang="es-MX" sz="3100" b="0" i="0" u="none" strike="noStrike" dirty="0">
                <a:solidFill>
                  <a:srgbClr val="2BCF5E"/>
                </a:solidFill>
                <a:effectLst/>
                <a:latin typeface="Arial" panose="020B0604020202020204" pitchFamily="34" charset="0"/>
              </a:rPr>
              <a:t>Medidas y Conductas: </a:t>
            </a:r>
            <a:endParaRPr lang="es-MX" sz="3100" b="0" dirty="0">
              <a:effectLst/>
            </a:endParaRPr>
          </a:p>
          <a:p>
            <a:pPr rtl="0">
              <a:spcBef>
                <a:spcPts val="606"/>
              </a:spcBef>
              <a:spcAft>
                <a:spcPts val="0"/>
              </a:spcAft>
            </a:pPr>
            <a:r>
              <a:rPr lang="es-MX" sz="31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→ Realizarse un examen confirmatorio por PCR o prueba de  detección de antígenos en un centro de salud habilitado  por la autoridad sanitaria dentro de los 2 primeros días  desde el contacto con el caso. Si la persona presenta  síntomas, debe ser de inmediato. Además, debe estar  atenta a la aparición de síntomas hasta 10 días desde el  último contacto con el caso. </a:t>
            </a:r>
            <a:endParaRPr lang="es-MX" sz="3100" b="0" dirty="0">
              <a:effectLst/>
            </a:endParaRPr>
          </a:p>
          <a:p>
            <a:pPr rtl="0">
              <a:spcBef>
                <a:spcPts val="606"/>
              </a:spcBef>
              <a:spcAft>
                <a:spcPts val="0"/>
              </a:spcAft>
            </a:pPr>
            <a:r>
              <a:rPr lang="es-MX" sz="31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→ Como medida de autocuidado, debe evitar actividades  sociales y lugares aglomerados y sin ventilación</a:t>
            </a:r>
            <a:endParaRPr lang="es-MX" sz="3100" b="0" dirty="0">
              <a:effectLst/>
            </a:endParaRPr>
          </a:p>
          <a:p>
            <a:pPr marL="0" indent="0">
              <a:buNone/>
            </a:pPr>
            <a:br>
              <a:rPr lang="es-MX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80001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B9F45-6B23-4D57-B266-C47348543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b="1" i="0" u="none" strike="noStrike" dirty="0">
                <a:solidFill>
                  <a:srgbClr val="FF4A40"/>
                </a:solidFill>
                <a:effectLst/>
                <a:latin typeface="Arial" panose="020B0604020202020204" pitchFamily="34" charset="0"/>
              </a:rPr>
              <a:t>Contacto Estrecho </a:t>
            </a:r>
            <a:endParaRPr lang="es-CL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49EBC-B655-49D2-9F8C-F22644785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rtl="0">
              <a:spcBef>
                <a:spcPts val="606"/>
              </a:spcBef>
              <a:spcAft>
                <a:spcPts val="0"/>
              </a:spcAft>
            </a:pPr>
            <a:r>
              <a:rPr lang="es-MX" sz="30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Las personas consideradas contacto estrecho serán definidas  solo por la autoridad sanitaria en caso de confirmarse un  brote. Corresponderá a la autoridad sanitaria determinar si  se cumplen las condiciones para ser contacto estrecho. No  se considerará contacto estrecho a una persona durante un  periodo de 60 días después de haber sido un caso confirmado. </a:t>
            </a:r>
            <a:endParaRPr lang="es-MX" sz="3000" b="0" dirty="0">
              <a:effectLst/>
            </a:endParaRPr>
          </a:p>
          <a:p>
            <a:pPr rtl="0">
              <a:spcBef>
                <a:spcPts val="4091"/>
              </a:spcBef>
              <a:spcAft>
                <a:spcPts val="0"/>
              </a:spcAft>
            </a:pPr>
            <a:r>
              <a:rPr lang="es-MX" sz="3000" b="0" i="0" u="none" strike="noStrike" dirty="0">
                <a:solidFill>
                  <a:srgbClr val="FF4A40"/>
                </a:solidFill>
                <a:effectLst/>
                <a:latin typeface="Arial" panose="020B0604020202020204" pitchFamily="34" charset="0"/>
              </a:rPr>
              <a:t>Brote </a:t>
            </a:r>
            <a:endParaRPr lang="es-MX" sz="3000" b="0" dirty="0">
              <a:effectLst/>
            </a:endParaRPr>
          </a:p>
          <a:p>
            <a:pPr rtl="0">
              <a:spcBef>
                <a:spcPts val="606"/>
              </a:spcBef>
              <a:spcAft>
                <a:spcPts val="0"/>
              </a:spcAft>
            </a:pPr>
            <a:r>
              <a:rPr lang="es-MX" sz="30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En el contexto de los establecimientos  </a:t>
            </a:r>
            <a:endParaRPr lang="es-MX" sz="3000" b="0" dirty="0">
              <a:effectLst/>
            </a:endParaRPr>
          </a:p>
          <a:p>
            <a:pPr rtl="0">
              <a:spcBef>
                <a:spcPts val="40"/>
              </a:spcBef>
              <a:spcAft>
                <a:spcPts val="0"/>
              </a:spcAft>
            </a:pPr>
            <a:r>
              <a:rPr lang="es-MX" sz="30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educacionales, se considerará un brote si en un  establecimiento hay 3 o más casos confirmados o  probables en 3 o más cursos en un lapso de 14 días.</a:t>
            </a:r>
            <a:endParaRPr lang="es-MX" sz="3000" b="0" dirty="0">
              <a:effectLst/>
            </a:endParaRPr>
          </a:p>
          <a:p>
            <a:pPr marL="0" indent="0">
              <a:buNone/>
            </a:pPr>
            <a:br>
              <a:rPr lang="es-MX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45218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5BA35-7342-400E-A3B2-64A7BA641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b="1" i="0" u="none" strike="noStrike" dirty="0">
                <a:solidFill>
                  <a:srgbClr val="FF4A40"/>
                </a:solidFill>
                <a:effectLst/>
                <a:latin typeface="Arial" panose="020B0604020202020204" pitchFamily="34" charset="0"/>
              </a:rPr>
              <a:t>2. Plan Estratégico</a:t>
            </a:r>
            <a:endParaRPr lang="es-CL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273EE-C882-4C8E-B826-14931D20A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MX" sz="24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Desde el MINSAL (Departamento de Epidemiología), se mantendrá  un monitoreo diario de las comunidades educacionales a través  de los registros de la plataforma EPIVIGILA y laboratorio, cruzada  con la base de datos de párvulos, alumnos y docentes de los EE  proporcionada por el Ministerio de Educación (MINEDUC). Con esta  estrategia se busca pesquisar oportunamente la presencia de  casos confirmados o probables, y eventuales brotes de COVID-19  en cada EE. Esto generará alertas tempranas respecto a la  aparición de posibles brotes en las comunidades educativas, para  realizar la investigación y tomar las medidas para la mitigación  y control de la propagación del SARS-CoV-2. Esta información  estará diariamente disponible (día hábil) para las SEREMI de Salud  a través de la carpeta SFTP. 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503843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C15D0-86EE-4CC7-879E-3DE8DF828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6161"/>
            <a:ext cx="10515600" cy="5240740"/>
          </a:xfrm>
        </p:spPr>
        <p:txBody>
          <a:bodyPr>
            <a:normAutofit fontScale="77500" lnSpcReduction="20000"/>
          </a:bodyPr>
          <a:lstStyle/>
          <a:p>
            <a:pPr rtl="0">
              <a:spcBef>
                <a:spcPts val="891"/>
              </a:spcBef>
              <a:spcAft>
                <a:spcPts val="0"/>
              </a:spcAft>
            </a:pPr>
            <a:r>
              <a:rPr lang="es-MX" sz="2600" b="1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Los protocolos de seguimiento de casos se activarán cuando  existe al menos un caso confirmado o probable para COVID-19 en  un EE </a:t>
            </a:r>
            <a:r>
              <a:rPr lang="es-MX" sz="26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y la alerta temprana realizada desde el Ministerio de Salud,  permitirá pesquisar un curso con 3 o más estudiantes confirmados  o probables, así como también un EE que tenga 3 o más cursos  con 3 o más casos confirmados o probables en un lapso de 14 días  (brote, para efectos de vigilancia en EE).  </a:t>
            </a:r>
            <a:endParaRPr lang="es-MX" sz="2600" b="0" dirty="0">
              <a:effectLst/>
            </a:endParaRPr>
          </a:p>
          <a:p>
            <a:pPr rtl="0">
              <a:spcBef>
                <a:spcPts val="891"/>
              </a:spcBef>
              <a:spcAft>
                <a:spcPts val="0"/>
              </a:spcAft>
            </a:pPr>
            <a:r>
              <a:rPr lang="es-MX" sz="26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En el monitoreo de alerta temprana realizado en el MINSAL, se  incluirán los casos sospechosos en cada EE; sin embargo, estos no  influyen en el conteo de casos por curso (solo casos confirmados y  probables), pero sí influirán en la evaluación del riesgo para cada EE  y la toma de decisiones por parte de la SEREMI de Salud.  </a:t>
            </a:r>
            <a:endParaRPr lang="es-MX" sz="2600" b="0" dirty="0">
              <a:effectLst/>
            </a:endParaRPr>
          </a:p>
          <a:p>
            <a:pPr rtl="0">
              <a:spcBef>
                <a:spcPts val="891"/>
              </a:spcBef>
              <a:spcAft>
                <a:spcPts val="0"/>
              </a:spcAft>
            </a:pPr>
            <a:r>
              <a:rPr lang="es-MX" sz="26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Cuando se detecten dos o más casos </a:t>
            </a:r>
            <a:r>
              <a:rPr lang="es-MX" sz="2600" b="0" i="0" u="none" strike="noStrike" dirty="0" err="1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enestudiantes</a:t>
            </a:r>
            <a:r>
              <a:rPr lang="es-MX" sz="26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 de un mismo curso, debe activarse el Protocolo  “Trazabilidad de casos confirmados y probables de COVID-19  en trabajadores y Contactos estrechos laborales en brotes o  conglomerados” vigente disponible en </a:t>
            </a:r>
            <a:r>
              <a:rPr lang="es-MX" sz="2600" b="0" i="0" u="sng" dirty="0">
                <a:solidFill>
                  <a:srgbClr val="2BCF5E"/>
                </a:solidFill>
                <a:effectLst/>
                <a:latin typeface="Arial" panose="020B0604020202020204" pitchFamily="34" charset="0"/>
              </a:rPr>
              <a:t>http://epi.minsal.cl/</a:t>
            </a:r>
            <a:r>
              <a:rPr lang="es-MX" sz="26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. </a:t>
            </a:r>
            <a:endParaRPr lang="es-MX" sz="2600" b="0" dirty="0">
              <a:effectLst/>
            </a:endParaRPr>
          </a:p>
          <a:p>
            <a:pPr marL="0" indent="0" rtl="0">
              <a:spcBef>
                <a:spcPts val="1836"/>
              </a:spcBef>
              <a:spcAft>
                <a:spcPts val="0"/>
              </a:spcAft>
              <a:buNone/>
            </a:pPr>
            <a:r>
              <a:rPr lang="es-MX" sz="2600" dirty="0"/>
              <a:t> </a:t>
            </a:r>
            <a:r>
              <a:rPr lang="es-MX" sz="2600" dirty="0">
                <a:solidFill>
                  <a:schemeClr val="accent1"/>
                </a:solidFill>
              </a:rPr>
              <a:t>Se entiende por </a:t>
            </a:r>
            <a:r>
              <a:rPr lang="es-MX" sz="26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Curso/Grupo: todos los estudiantes que comparten una misma sala de clases. Para efectos  de este protocolo, en aquellos establecimientos educacionales que funcionen como internados,  se debe considerar como curso a los estudiantes que comparten sala y también a los  estudiantes que comparten habitación. </a:t>
            </a:r>
            <a:r>
              <a:rPr lang="es-MX" sz="18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 </a:t>
            </a:r>
            <a:endParaRPr lang="es-MX" b="0" dirty="0">
              <a:effectLst/>
            </a:endParaRPr>
          </a:p>
          <a:p>
            <a:pPr marL="0" indent="0">
              <a:buNone/>
            </a:pPr>
            <a:br>
              <a:rPr lang="es-MX" dirty="0"/>
            </a:br>
            <a:br>
              <a:rPr lang="es-MX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03501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33FAA-A001-49A9-AC0E-87491E9A8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4935"/>
          </a:xfrm>
        </p:spPr>
        <p:txBody>
          <a:bodyPr>
            <a:normAutofit/>
          </a:bodyPr>
          <a:lstStyle/>
          <a:p>
            <a:r>
              <a:rPr lang="es-MX" sz="3200" b="1" i="0" u="none" strike="noStrike" dirty="0">
                <a:solidFill>
                  <a:srgbClr val="FF4A40"/>
                </a:solidFill>
                <a:effectLst/>
                <a:latin typeface="Arial" panose="020B0604020202020204" pitchFamily="34" charset="0"/>
              </a:rPr>
              <a:t>Gestión de Casos COVID-19 en el EE</a:t>
            </a:r>
            <a:endParaRPr lang="es-CL" sz="32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C572A9D-9EA5-487E-A5D3-070FBC6280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10016"/>
              </p:ext>
            </p:extLst>
          </p:nvPr>
        </p:nvGraphicFramePr>
        <p:xfrm>
          <a:off x="409434" y="1160060"/>
          <a:ext cx="11300346" cy="4914305"/>
        </p:xfrm>
        <a:graphic>
          <a:graphicData uri="http://schemas.openxmlformats.org/drawingml/2006/table">
            <a:tbl>
              <a:tblPr/>
              <a:tblGrid>
                <a:gridCol w="1296216">
                  <a:extLst>
                    <a:ext uri="{9D8B030D-6E8A-4147-A177-3AD203B41FA5}">
                      <a16:colId xmlns:a16="http://schemas.microsoft.com/office/drawing/2014/main" val="508115305"/>
                    </a:ext>
                  </a:extLst>
                </a:gridCol>
                <a:gridCol w="2193597">
                  <a:extLst>
                    <a:ext uri="{9D8B030D-6E8A-4147-A177-3AD203B41FA5}">
                      <a16:colId xmlns:a16="http://schemas.microsoft.com/office/drawing/2014/main" val="3946620443"/>
                    </a:ext>
                  </a:extLst>
                </a:gridCol>
                <a:gridCol w="7810533">
                  <a:extLst>
                    <a:ext uri="{9D8B030D-6E8A-4147-A177-3AD203B41FA5}">
                      <a16:colId xmlns:a16="http://schemas.microsoft.com/office/drawing/2014/main" val="3513427438"/>
                    </a:ext>
                  </a:extLst>
                </a:gridCol>
              </a:tblGrid>
              <a:tr h="22475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Estado </a:t>
                      </a:r>
                      <a:endParaRPr lang="es-CL" sz="1400">
                        <a:effectLst/>
                      </a:endParaRPr>
                    </a:p>
                  </a:txBody>
                  <a:tcPr marL="48438" marR="48438" marT="48438" marB="484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Descripción </a:t>
                      </a:r>
                      <a:endParaRPr lang="es-CL" sz="1400">
                        <a:effectLst/>
                      </a:endParaRPr>
                    </a:p>
                  </a:txBody>
                  <a:tcPr marL="48438" marR="48438" marT="48438" marB="484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Medidas</a:t>
                      </a:r>
                      <a:endParaRPr lang="es-CL" sz="1400">
                        <a:effectLst/>
                      </a:endParaRPr>
                    </a:p>
                  </a:txBody>
                  <a:tcPr marL="48438" marR="48438" marT="48438" marB="484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3936235"/>
                  </a:ext>
                </a:extLst>
              </a:tr>
              <a:tr h="110555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000" b="1" i="0" u="none" strike="noStrike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lang="es-CL" sz="2000">
                        <a:effectLst/>
                      </a:endParaRPr>
                    </a:p>
                  </a:txBody>
                  <a:tcPr marL="48438" marR="48438" marT="48438" marB="484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00622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000" b="0" i="0" u="none" strike="noStrike" dirty="0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1 caso de  </a:t>
                      </a:r>
                      <a:endParaRPr lang="es-MX" sz="2000" dirty="0">
                        <a:effectLst/>
                      </a:endParaRPr>
                    </a:p>
                    <a:p>
                      <a:pPr marR="254648" algn="r" rtl="0" fontAlgn="t">
                        <a:spcBef>
                          <a:spcPts val="33"/>
                        </a:spcBef>
                        <a:spcAft>
                          <a:spcPts val="0"/>
                        </a:spcAft>
                      </a:pPr>
                      <a:r>
                        <a:rPr lang="es-MX" sz="2000" b="0" i="0" u="none" strike="noStrike" dirty="0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estudiante    </a:t>
                      </a:r>
                      <a:endParaRPr lang="es-MX" sz="2000" dirty="0">
                        <a:effectLst/>
                      </a:endParaRPr>
                    </a:p>
                    <a:p>
                      <a:pPr marR="176543" algn="r" rtl="0" fontAlgn="t">
                        <a:spcBef>
                          <a:spcPts val="33"/>
                        </a:spcBef>
                        <a:spcAft>
                          <a:spcPts val="0"/>
                        </a:spcAft>
                      </a:pPr>
                      <a:r>
                        <a:rPr lang="es-MX" sz="2000" b="0" i="0" u="none" strike="noStrike" dirty="0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confirmado o  </a:t>
                      </a:r>
                      <a:endParaRPr lang="es-MX" sz="2000" dirty="0">
                        <a:effectLst/>
                      </a:endParaRPr>
                    </a:p>
                    <a:p>
                      <a:pPr marL="185420" marR="123838" algn="ctr" rtl="0" fontAlgn="t">
                        <a:spcBef>
                          <a:spcPts val="33"/>
                        </a:spcBef>
                        <a:spcAft>
                          <a:spcPts val="0"/>
                        </a:spcAft>
                      </a:pPr>
                      <a:r>
                        <a:rPr lang="es-MX" sz="2000" b="0" i="0" u="none" strike="noStrike" dirty="0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probable en un  mismo curso/ </a:t>
                      </a:r>
                      <a:endParaRPr lang="es-MX" sz="20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33"/>
                        </a:spcBef>
                        <a:spcAft>
                          <a:spcPts val="0"/>
                        </a:spcAft>
                      </a:pPr>
                      <a:r>
                        <a:rPr lang="es-MX" sz="2000" b="0" i="0" u="none" strike="noStrike" dirty="0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grupo</a:t>
                      </a:r>
                      <a:endParaRPr lang="es-MX" sz="2000" dirty="0">
                        <a:effectLst/>
                      </a:endParaRPr>
                    </a:p>
                  </a:txBody>
                  <a:tcPr marL="48438" marR="48438" marT="48438" marB="484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8783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000" b="0" i="0" u="none" strike="noStrike" dirty="0">
                          <a:solidFill>
                            <a:srgbClr val="4057E3"/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es-MX" sz="2000" b="0" i="0" u="none" strike="noStrike" dirty="0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Aislamiento del caso </a:t>
                      </a:r>
                      <a:endParaRPr lang="es-MX" sz="2000" dirty="0">
                        <a:effectLst/>
                      </a:endParaRPr>
                    </a:p>
                    <a:p>
                      <a:pPr marL="118783" marR="101486" indent="-106642" rtl="0" fontAlgn="t">
                        <a:spcBef>
                          <a:spcPts val="313"/>
                        </a:spcBef>
                        <a:spcAft>
                          <a:spcPts val="0"/>
                        </a:spcAft>
                      </a:pPr>
                      <a:r>
                        <a:rPr lang="es-MX" sz="2000" b="0" i="0" u="none" strike="noStrike" dirty="0">
                          <a:solidFill>
                            <a:srgbClr val="4057E3"/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es-MX" sz="2000" b="0" i="0" u="none" strike="noStrike" dirty="0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Cuarentena* a partir de la fecha del último contacto de compañeros que  se sienten a menos de 1 metro de distancia** .  </a:t>
                      </a:r>
                      <a:endParaRPr lang="es-MX" sz="2000" dirty="0">
                        <a:effectLst/>
                      </a:endParaRPr>
                    </a:p>
                    <a:p>
                      <a:pPr marL="118783" marR="130302" indent="-111900" rtl="0" fontAlgn="t">
                        <a:spcBef>
                          <a:spcPts val="314"/>
                        </a:spcBef>
                        <a:spcAft>
                          <a:spcPts val="0"/>
                        </a:spcAft>
                      </a:pPr>
                      <a:r>
                        <a:rPr lang="es-MX" sz="2000" b="0" i="0" u="none" strike="noStrike" dirty="0">
                          <a:solidFill>
                            <a:srgbClr val="4057E3"/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es-MX" sz="2000" b="0" i="0" u="none" strike="noStrike" dirty="0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Resto del curso/grupo son considerados personas en alerta de COVID-19 y  pueden continuar con clases presenciales.  </a:t>
                      </a:r>
                      <a:endParaRPr lang="es-MX" sz="2000" dirty="0">
                        <a:effectLst/>
                      </a:endParaRPr>
                    </a:p>
                    <a:p>
                      <a:pPr marL="118783" marR="111912" indent="-108229" rtl="0" fontAlgn="t">
                        <a:spcBef>
                          <a:spcPts val="314"/>
                        </a:spcBef>
                        <a:spcAft>
                          <a:spcPts val="0"/>
                        </a:spcAft>
                      </a:pPr>
                      <a:r>
                        <a:rPr lang="es-MX" sz="2000" b="0" i="0" u="none" strike="noStrike" dirty="0">
                          <a:solidFill>
                            <a:srgbClr val="4057E3"/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es-MX" sz="2000" b="0" i="0" u="none" strike="noStrike" dirty="0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Reforzar medidas de ventilación, evitar aglomeraciones y lavado frecuente  de manos en el EE.</a:t>
                      </a:r>
                      <a:endParaRPr lang="es-MX" sz="2000" dirty="0">
                        <a:effectLst/>
                      </a:endParaRPr>
                    </a:p>
                  </a:txBody>
                  <a:tcPr marL="48438" marR="48438" marT="48438" marB="484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1972916"/>
                  </a:ext>
                </a:extLst>
              </a:tr>
              <a:tr h="109157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000" b="1" i="0" u="none" strike="noStrike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  <a:endParaRPr lang="es-CL" sz="2000">
                        <a:effectLst/>
                      </a:endParaRPr>
                    </a:p>
                  </a:txBody>
                  <a:tcPr marL="48438" marR="48438" marT="48438" marB="484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6299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000" b="0" i="0" u="none" strike="noStrike" dirty="0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2 casos de  </a:t>
                      </a:r>
                      <a:endParaRPr lang="es-MX" sz="2000" dirty="0">
                        <a:effectLst/>
                      </a:endParaRPr>
                    </a:p>
                    <a:p>
                      <a:pPr marR="222263" algn="r" rtl="0" fontAlgn="t">
                        <a:spcBef>
                          <a:spcPts val="33"/>
                        </a:spcBef>
                        <a:spcAft>
                          <a:spcPts val="0"/>
                        </a:spcAft>
                      </a:pPr>
                      <a:r>
                        <a:rPr lang="es-MX" sz="2000" b="0" i="0" u="none" strike="noStrike" dirty="0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estudiantes    </a:t>
                      </a:r>
                      <a:endParaRPr lang="es-MX" sz="2000" dirty="0">
                        <a:effectLst/>
                      </a:endParaRPr>
                    </a:p>
                    <a:p>
                      <a:pPr marR="144158" algn="r" rtl="0" fontAlgn="t">
                        <a:spcBef>
                          <a:spcPts val="33"/>
                        </a:spcBef>
                        <a:spcAft>
                          <a:spcPts val="0"/>
                        </a:spcAft>
                      </a:pPr>
                      <a:r>
                        <a:rPr lang="es-MX" sz="2000" b="0" i="0" u="none" strike="noStrike" dirty="0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confirmados o  </a:t>
                      </a:r>
                      <a:endParaRPr lang="es-MX" sz="2000" dirty="0">
                        <a:effectLst/>
                      </a:endParaRPr>
                    </a:p>
                    <a:p>
                      <a:pPr marL="178308" marR="116599" algn="ctr" rtl="0" fontAlgn="t">
                        <a:spcBef>
                          <a:spcPts val="33"/>
                        </a:spcBef>
                        <a:spcAft>
                          <a:spcPts val="0"/>
                        </a:spcAft>
                      </a:pPr>
                      <a:r>
                        <a:rPr lang="es-MX" sz="2000" b="0" i="0" u="none" strike="noStrike" dirty="0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probables en el  curso</a:t>
                      </a:r>
                      <a:endParaRPr lang="es-MX" sz="2000" dirty="0">
                        <a:effectLst/>
                      </a:endParaRPr>
                    </a:p>
                  </a:txBody>
                  <a:tcPr marL="48438" marR="48438" marT="48438" marB="484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8783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000" b="0" i="0" u="none" strike="noStrike" dirty="0">
                          <a:solidFill>
                            <a:srgbClr val="4057E3"/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es-MX" sz="2000" b="0" i="0" u="none" strike="noStrike" dirty="0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Aislamiento de los casos </a:t>
                      </a:r>
                      <a:endParaRPr lang="es-MX" sz="2000" dirty="0">
                        <a:effectLst/>
                      </a:endParaRPr>
                    </a:p>
                    <a:p>
                      <a:pPr marL="118783" marR="101486" indent="-106642" rtl="0" fontAlgn="t">
                        <a:spcBef>
                          <a:spcPts val="313"/>
                        </a:spcBef>
                        <a:spcAft>
                          <a:spcPts val="0"/>
                        </a:spcAft>
                      </a:pPr>
                      <a:r>
                        <a:rPr lang="es-MX" sz="2000" b="0" i="0" u="none" strike="noStrike" dirty="0">
                          <a:solidFill>
                            <a:srgbClr val="4057E3"/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es-MX" sz="2000" b="0" i="0" u="none" strike="noStrike" dirty="0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Cuarentena a partir de la fecha del último contacto de compañeros que  se sienten a menos de 1 metro de distancia**. </a:t>
                      </a:r>
                      <a:endParaRPr lang="es-MX" sz="2000" dirty="0">
                        <a:effectLst/>
                      </a:endParaRPr>
                    </a:p>
                    <a:p>
                      <a:pPr marL="118783" marR="268707" indent="-108229" rtl="0" fontAlgn="t">
                        <a:spcBef>
                          <a:spcPts val="314"/>
                        </a:spcBef>
                        <a:spcAft>
                          <a:spcPts val="0"/>
                        </a:spcAft>
                      </a:pPr>
                      <a:r>
                        <a:rPr lang="es-MX" sz="2000" b="0" i="0" u="none" strike="noStrike" dirty="0">
                          <a:solidFill>
                            <a:srgbClr val="4057E3"/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es-MX" sz="2000" b="0" i="0" u="none" strike="noStrike" dirty="0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Resto del curso son personas en alerta de COVID-19 y pueden continuar  con clases presenciales.  </a:t>
                      </a:r>
                      <a:endParaRPr lang="es-MX" sz="2000" dirty="0">
                        <a:effectLst/>
                      </a:endParaRPr>
                    </a:p>
                    <a:p>
                      <a:pPr marL="118783" marR="111912" indent="-108229" rtl="0" fontAlgn="t">
                        <a:spcBef>
                          <a:spcPts val="314"/>
                        </a:spcBef>
                        <a:spcAft>
                          <a:spcPts val="0"/>
                        </a:spcAft>
                      </a:pPr>
                      <a:r>
                        <a:rPr lang="es-MX" sz="2000" b="0" i="0" u="none" strike="noStrike" dirty="0">
                          <a:solidFill>
                            <a:srgbClr val="4057E3"/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es-MX" sz="2000" b="0" i="0" u="none" strike="noStrike" dirty="0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Reforzar medidas de ventilación, evitar aglomeraciones y lavado frecuente  de manos en el EE.</a:t>
                      </a:r>
                      <a:endParaRPr lang="es-MX" sz="2000" dirty="0">
                        <a:effectLst/>
                      </a:endParaRPr>
                    </a:p>
                  </a:txBody>
                  <a:tcPr marL="48438" marR="48438" marT="48438" marB="484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9327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401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52BA5-743A-4C50-B5DD-9B00E3E6E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6979"/>
            <a:ext cx="10515600" cy="5439984"/>
          </a:xfrm>
        </p:spPr>
        <p:txBody>
          <a:bodyPr/>
          <a:lstStyle/>
          <a:p>
            <a:endParaRPr lang="es-CL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s-CL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D1C2E42-E091-43E7-9C4F-1604F59DAF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467753"/>
              </p:ext>
            </p:extLst>
          </p:nvPr>
        </p:nvGraphicFramePr>
        <p:xfrm>
          <a:off x="571500" y="557214"/>
          <a:ext cx="10782300" cy="5816600"/>
        </p:xfrm>
        <a:graphic>
          <a:graphicData uri="http://schemas.openxmlformats.org/drawingml/2006/table">
            <a:tbl>
              <a:tblPr/>
              <a:tblGrid>
                <a:gridCol w="1440570">
                  <a:extLst>
                    <a:ext uri="{9D8B030D-6E8A-4147-A177-3AD203B41FA5}">
                      <a16:colId xmlns:a16="http://schemas.microsoft.com/office/drawing/2014/main" val="2813660940"/>
                    </a:ext>
                  </a:extLst>
                </a:gridCol>
                <a:gridCol w="1889258">
                  <a:extLst>
                    <a:ext uri="{9D8B030D-6E8A-4147-A177-3AD203B41FA5}">
                      <a16:colId xmlns:a16="http://schemas.microsoft.com/office/drawing/2014/main" val="1030001391"/>
                    </a:ext>
                  </a:extLst>
                </a:gridCol>
                <a:gridCol w="7452472">
                  <a:extLst>
                    <a:ext uri="{9D8B030D-6E8A-4147-A177-3AD203B41FA5}">
                      <a16:colId xmlns:a16="http://schemas.microsoft.com/office/drawing/2014/main" val="2581256596"/>
                    </a:ext>
                  </a:extLst>
                </a:gridCol>
              </a:tblGrid>
              <a:tr h="235400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000" b="1" i="0" u="none" strike="noStrike" dirty="0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endParaRPr lang="es-CL" sz="20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67030"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000" b="0" i="0" u="none" strike="noStrike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3 casos de  </a:t>
                      </a:r>
                      <a:endParaRPr lang="es-MX" sz="2000">
                        <a:effectLst/>
                      </a:endParaRPr>
                    </a:p>
                    <a:p>
                      <a:pPr marR="235026" algn="r" rtl="0" fontAlgn="t">
                        <a:spcBef>
                          <a:spcPts val="33"/>
                        </a:spcBef>
                        <a:spcAft>
                          <a:spcPts val="0"/>
                        </a:spcAft>
                      </a:pPr>
                      <a:r>
                        <a:rPr lang="es-MX" sz="2000" b="0" i="0" u="none" strike="noStrike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estudiantes  </a:t>
                      </a:r>
                      <a:endParaRPr lang="es-MX" sz="2000">
                        <a:effectLst/>
                      </a:endParaRPr>
                    </a:p>
                    <a:p>
                      <a:pPr marR="277063" algn="r" rtl="0" fontAlgn="t">
                        <a:spcBef>
                          <a:spcPts val="33"/>
                        </a:spcBef>
                        <a:spcAft>
                          <a:spcPts val="0"/>
                        </a:spcAft>
                      </a:pPr>
                      <a:r>
                        <a:rPr lang="es-MX" sz="2000" b="0" i="0" u="none" strike="noStrike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o párvulos  </a:t>
                      </a:r>
                      <a:endParaRPr lang="es-MX" sz="2000">
                        <a:effectLst/>
                      </a:endParaRPr>
                    </a:p>
                    <a:p>
                      <a:pPr marR="158191" algn="r" rtl="0" fontAlgn="t">
                        <a:spcBef>
                          <a:spcPts val="33"/>
                        </a:spcBef>
                        <a:spcAft>
                          <a:spcPts val="0"/>
                        </a:spcAft>
                      </a:pPr>
                      <a:r>
                        <a:rPr lang="es-MX" sz="2000" b="0" i="0" u="none" strike="noStrike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confirmados o  </a:t>
                      </a:r>
                      <a:endParaRPr lang="es-MX" sz="2000">
                        <a:effectLst/>
                      </a:endParaRPr>
                    </a:p>
                    <a:p>
                      <a:pPr marL="93155" marR="31572" algn="ctr" rtl="0" fontAlgn="t">
                        <a:spcBef>
                          <a:spcPts val="33"/>
                        </a:spcBef>
                        <a:spcAft>
                          <a:spcPts val="0"/>
                        </a:spcAft>
                      </a:pPr>
                      <a:r>
                        <a:rPr lang="es-MX" sz="2000" b="0" i="0" u="none" strike="noStrike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probables en un  mismo curso en un  lapso de 14 días</a:t>
                      </a:r>
                      <a:endParaRPr lang="es-MX" sz="20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8783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000" b="0" i="0" u="none" strike="noStrike">
                          <a:solidFill>
                            <a:srgbClr val="4057E3"/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es-MX" sz="2000" b="0" i="0" u="none" strike="noStrike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Aislamiento del caso </a:t>
                      </a:r>
                      <a:endParaRPr lang="es-MX" sz="2000">
                        <a:effectLst/>
                      </a:endParaRPr>
                    </a:p>
                    <a:p>
                      <a:pPr marL="118783" marR="106413" indent="-108229" rtl="0" fontAlgn="t">
                        <a:spcBef>
                          <a:spcPts val="313"/>
                        </a:spcBef>
                        <a:spcAft>
                          <a:spcPts val="0"/>
                        </a:spcAft>
                      </a:pPr>
                      <a:r>
                        <a:rPr lang="es-MX" sz="2000" b="0" i="0" u="none" strike="noStrike">
                          <a:solidFill>
                            <a:srgbClr val="4057E3"/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es-MX" sz="2000" b="0" i="0" u="none" strike="noStrike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Cuarentena a partir de la fecha del último contacto de todo el curso, por lo  que se suspenden las clases presenciales para ese curso.*** </a:t>
                      </a:r>
                      <a:endParaRPr lang="es-MX" sz="2000">
                        <a:effectLst/>
                      </a:endParaRPr>
                    </a:p>
                    <a:p>
                      <a:pPr marL="118783" marR="111912" rtl="0" fontAlgn="t">
                        <a:spcBef>
                          <a:spcPts val="314"/>
                        </a:spcBef>
                        <a:spcAft>
                          <a:spcPts val="0"/>
                        </a:spcAft>
                      </a:pPr>
                      <a:r>
                        <a:rPr lang="es-MX" sz="2000" b="0" i="0" u="none" strike="noStrike">
                          <a:solidFill>
                            <a:srgbClr val="4057E3"/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es-MX" sz="2000" b="0" i="0" u="none" strike="noStrike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Dirección del EE debe avisar a la SEREMI de Salud de esta situación.  </a:t>
                      </a:r>
                      <a:r>
                        <a:rPr lang="es-MX" sz="2000" b="0" i="0" u="none" strike="noStrike">
                          <a:solidFill>
                            <a:srgbClr val="4057E3"/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es-MX" sz="2000" b="0" i="0" u="none" strike="noStrike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Reforzar medidas de ventilación, evitar aglomeraciones y lavado frecuente  de manos en el EE.</a:t>
                      </a:r>
                      <a:endParaRPr lang="es-MX" sz="20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6259684"/>
                  </a:ext>
                </a:extLst>
              </a:tr>
              <a:tr h="2069040">
                <a:tc>
                  <a:txBody>
                    <a:bodyPr/>
                    <a:lstStyle/>
                    <a:p>
                      <a:pPr marL="93536" marR="42723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000" b="1" i="0" u="none" strike="noStrike" dirty="0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Alerta de </a:t>
                      </a:r>
                    </a:p>
                    <a:p>
                      <a:pPr marL="93536" marR="42723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000" b="1" i="0" u="none" strike="noStrike" dirty="0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 BROTE</a:t>
                      </a:r>
                      <a:endParaRPr lang="es-CL" sz="20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250" marR="35001" indent="-5448"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000" b="0" i="0" u="none" strike="noStrike" dirty="0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3 o más cursos en  estado C durante  los últimos 14 días</a:t>
                      </a:r>
                      <a:endParaRPr lang="es-MX" sz="20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8783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000" b="0" i="0" u="none" strike="noStrike" dirty="0">
                          <a:solidFill>
                            <a:srgbClr val="4057E3"/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es-MX" sz="2000" b="0" i="0" u="none" strike="noStrike" dirty="0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Mismas medidas que en Fase C para cada curso/grupo </a:t>
                      </a:r>
                      <a:endParaRPr lang="es-MX" sz="2000" dirty="0">
                        <a:effectLst/>
                      </a:endParaRPr>
                    </a:p>
                    <a:p>
                      <a:pPr marL="118783" marR="134430" indent="-108229" rtl="0" fontAlgn="t">
                        <a:spcBef>
                          <a:spcPts val="313"/>
                        </a:spcBef>
                        <a:spcAft>
                          <a:spcPts val="0"/>
                        </a:spcAft>
                      </a:pPr>
                      <a:r>
                        <a:rPr lang="es-MX" sz="2000" b="0" i="0" u="none" strike="noStrike" dirty="0">
                          <a:solidFill>
                            <a:srgbClr val="4057E3"/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es-MX" sz="2000" b="0" i="0" u="none" strike="noStrike" dirty="0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La dirección del EE en coordinación con SEREMI de Educación debe avisar  a la SEREMI de Salud de esta situación.  </a:t>
                      </a:r>
                      <a:endParaRPr lang="es-MX" sz="2000" dirty="0">
                        <a:effectLst/>
                      </a:endParaRPr>
                    </a:p>
                    <a:p>
                      <a:pPr marL="118783" marR="112903" indent="-111900" rtl="0" fontAlgn="t">
                        <a:spcBef>
                          <a:spcPts val="314"/>
                        </a:spcBef>
                        <a:spcAft>
                          <a:spcPts val="0"/>
                        </a:spcAft>
                      </a:pPr>
                      <a:r>
                        <a:rPr lang="es-MX" sz="2000" b="0" i="0" u="none" strike="noStrike" dirty="0">
                          <a:solidFill>
                            <a:srgbClr val="4057E3"/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es-MX" sz="2000" b="0" i="0" u="none" strike="noStrike" dirty="0">
                          <a:solidFill>
                            <a:srgbClr val="4057E3"/>
                          </a:solidFill>
                          <a:effectLst/>
                          <a:latin typeface="Arial" panose="020B0604020202020204" pitchFamily="34" charset="0"/>
                        </a:rPr>
                        <a:t>La SEREMI de Salud realizará investigación epidemiológica y establecerá  medidas entre las cuales está determinar cuarentenas* de personas, cursos,  niveles, ciclos o del EE completo.</a:t>
                      </a:r>
                      <a:endParaRPr lang="es-MX" sz="20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36177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0F4F6EAD-79BD-4E52-8EC6-42A445AF2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387" y="2451101"/>
            <a:ext cx="1643230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 sz="2400"/>
          </a:p>
        </p:txBody>
      </p:sp>
    </p:spTree>
    <p:extLst>
      <p:ext uri="{BB962C8B-B14F-4D97-AF65-F5344CB8AC3E}">
        <p14:creationId xmlns:p14="http://schemas.microsoft.com/office/powerpoint/2010/main" val="1529643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A0188-1B3A-428C-8DC5-D013FD090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I. Medidas Sanitarias en  Establecimientos Escolares</a:t>
            </a:r>
            <a:endParaRPr lang="es-CL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6CB50-8DC2-49D5-A52B-1A812555F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0850" rtl="0">
              <a:spcBef>
                <a:spcPts val="3752"/>
              </a:spcBef>
              <a:spcAft>
                <a:spcPts val="0"/>
              </a:spcAft>
            </a:pPr>
            <a:r>
              <a:rPr lang="es-MX" sz="3200" b="0" i="0" u="none" strike="noStrike" dirty="0">
                <a:solidFill>
                  <a:srgbClr val="FF4A40"/>
                </a:solidFill>
                <a:effectLst/>
                <a:latin typeface="Arial" panose="020B0604020202020204" pitchFamily="34" charset="0"/>
              </a:rPr>
              <a:t>1. Clases y actividades presenciales </a:t>
            </a:r>
            <a:endParaRPr lang="es-MX" sz="3200" b="0" dirty="0">
              <a:effectLst/>
            </a:endParaRPr>
          </a:p>
          <a:p>
            <a:pPr marL="658660" marR="1795920" indent="-223101" rtl="0">
              <a:spcBef>
                <a:spcPts val="556"/>
              </a:spcBef>
              <a:spcAft>
                <a:spcPts val="0"/>
              </a:spcAft>
            </a:pPr>
            <a:r>
              <a:rPr lang="es-MX" sz="32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→ Los establecimientos de educación escolar deben </a:t>
            </a:r>
            <a:r>
              <a:rPr lang="es-MX" sz="3200" b="1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realizar  actividades y clases presenciales en todas las fases del  Plan Paso a Paso.  </a:t>
            </a:r>
            <a:endParaRPr lang="es-MX" sz="3200" b="0" dirty="0">
              <a:effectLst/>
            </a:endParaRPr>
          </a:p>
          <a:p>
            <a:r>
              <a:rPr lang="es-MX" sz="32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→ La </a:t>
            </a:r>
            <a:r>
              <a:rPr lang="es-MX" sz="3200" b="1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asistencia presencial de los estudiantes es obligatoria. </a:t>
            </a:r>
            <a:r>
              <a:rPr lang="es-MX" sz="32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→ Se retoma la </a:t>
            </a:r>
            <a:r>
              <a:rPr lang="es-MX" sz="3200" b="1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jornada escolar completa.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25470173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C643C-5C12-44F9-831C-BE08386D1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3457"/>
            <a:ext cx="10515600" cy="5303506"/>
          </a:xfrm>
        </p:spPr>
        <p:txBody>
          <a:bodyPr>
            <a:normAutofit lnSpcReduction="10000"/>
          </a:bodyPr>
          <a:lstStyle/>
          <a:p>
            <a:pPr marL="653580" rtl="0">
              <a:spcBef>
                <a:spcPts val="0"/>
              </a:spcBef>
              <a:spcAft>
                <a:spcPts val="0"/>
              </a:spcAft>
            </a:pPr>
            <a:r>
              <a:rPr lang="es-MX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*7 días desde la aparición de síntomas o la toma de muestra </a:t>
            </a:r>
            <a:endParaRPr lang="es-MX" b="0" dirty="0">
              <a:effectLst/>
            </a:endParaRPr>
          </a:p>
          <a:p>
            <a:pPr marL="653580" rtl="0">
              <a:spcBef>
                <a:spcPts val="594"/>
              </a:spcBef>
              <a:spcAft>
                <a:spcPts val="0"/>
              </a:spcAft>
            </a:pPr>
            <a:r>
              <a:rPr lang="es-MX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**Distancia de 1 metro lineal, medido desde la cabeza de cada estudiante en todas las direcciones.  </a:t>
            </a:r>
            <a:endParaRPr lang="es-MX" b="0" dirty="0">
              <a:effectLst/>
            </a:endParaRPr>
          </a:p>
          <a:p>
            <a:pPr marL="652361" indent="1207" rtl="0">
              <a:spcBef>
                <a:spcPts val="594"/>
              </a:spcBef>
              <a:spcAft>
                <a:spcPts val="0"/>
              </a:spcAft>
            </a:pPr>
            <a:r>
              <a:rPr lang="es-MX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***Si, mientras el curso cumple la cuarentena, aparecen estudiantes  que estando en sus hogares inician síntomas  o tienen resultados positivos a COVID-19, deberán evaluarse con un médico y cumplir indicaciones o el aislamiento según  normativa vigente. Estos casos que fueron detectados en esta fase, no afectan el periodo de cuarentena establecido al resto  del curso.</a:t>
            </a:r>
            <a:endParaRPr lang="es-MX" b="0" dirty="0">
              <a:effectLst/>
            </a:endParaRPr>
          </a:p>
          <a:p>
            <a:pPr marL="0" indent="0">
              <a:buNone/>
            </a:pPr>
            <a:br>
              <a:rPr lang="es-MX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538763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14630-3889-4715-8B7B-49094B5A5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7797"/>
            <a:ext cx="10515600" cy="5549166"/>
          </a:xfrm>
        </p:spPr>
        <p:txBody>
          <a:bodyPr>
            <a:normAutofit fontScale="92500" lnSpcReduction="10000"/>
          </a:bodyPr>
          <a:lstStyle/>
          <a:p>
            <a:pPr marL="654545" marR="216497" indent="0" rtl="0">
              <a:spcBef>
                <a:spcPts val="6256"/>
              </a:spcBef>
              <a:spcAft>
                <a:spcPts val="0"/>
              </a:spcAft>
              <a:buNone/>
            </a:pPr>
            <a:r>
              <a:rPr lang="es-MX" sz="24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Es importante considerar que, si un estudiante comienza con síntomas  estando presente en el EE, este deberá aislarse en una sala o espacio dispuesto para  estos fines, mientras se gestiona la salida del caso fuera del EE.  </a:t>
            </a:r>
            <a:endParaRPr lang="es-MX" sz="2400" b="0" dirty="0">
              <a:effectLst/>
            </a:endParaRPr>
          </a:p>
          <a:p>
            <a:pPr marL="428536" indent="0" rtl="0">
              <a:spcBef>
                <a:spcPts val="879"/>
              </a:spcBef>
              <a:spcAft>
                <a:spcPts val="0"/>
              </a:spcAft>
              <a:buNone/>
            </a:pPr>
            <a:r>
              <a:rPr lang="es-MX" sz="24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b. Lugar de aislamiento </a:t>
            </a:r>
            <a:endParaRPr lang="es-MX" sz="2400" b="0" dirty="0">
              <a:effectLst/>
            </a:endParaRPr>
          </a:p>
          <a:p>
            <a:pPr marL="425793" indent="0" rtl="0">
              <a:spcBef>
                <a:spcPts val="890"/>
              </a:spcBef>
              <a:spcAft>
                <a:spcPts val="0"/>
              </a:spcAft>
              <a:buNone/>
            </a:pPr>
            <a:r>
              <a:rPr lang="es-MX" sz="24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Cada establecimiento educativo debe contar con un espacio  </a:t>
            </a:r>
            <a:endParaRPr lang="es-MX" sz="2400" b="0" dirty="0">
              <a:effectLst/>
            </a:endParaRPr>
          </a:p>
          <a:p>
            <a:pPr marL="425945" indent="0" rtl="0">
              <a:spcBef>
                <a:spcPts val="40"/>
              </a:spcBef>
              <a:spcAft>
                <a:spcPts val="0"/>
              </a:spcAft>
              <a:buNone/>
            </a:pPr>
            <a:r>
              <a:rPr lang="es-MX" sz="24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determinado para el aislamiento de casos sospechosos,  </a:t>
            </a:r>
            <a:endParaRPr lang="es-MX" sz="2400" b="0" dirty="0">
              <a:effectLst/>
            </a:endParaRPr>
          </a:p>
          <a:p>
            <a:pPr marL="425945" indent="0" rtl="0">
              <a:spcBef>
                <a:spcPts val="40"/>
              </a:spcBef>
              <a:spcAft>
                <a:spcPts val="0"/>
              </a:spcAft>
              <a:buNone/>
            </a:pPr>
            <a:r>
              <a:rPr lang="es-MX" sz="24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confirmados o probables de COVID-19 que hayan asistido al  </a:t>
            </a:r>
            <a:endParaRPr lang="es-MX" sz="2400" b="0" dirty="0">
              <a:effectLst/>
            </a:endParaRPr>
          </a:p>
          <a:p>
            <a:pPr marL="430822" indent="0" rtl="0">
              <a:spcBef>
                <a:spcPts val="40"/>
              </a:spcBef>
              <a:spcAft>
                <a:spcPts val="0"/>
              </a:spcAft>
              <a:buNone/>
            </a:pPr>
            <a:r>
              <a:rPr lang="es-MX" sz="24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EE, para que puedan esperar sin exponer a enfermar a otras  </a:t>
            </a:r>
            <a:endParaRPr lang="es-MX" sz="2400" b="0" dirty="0">
              <a:effectLst/>
            </a:endParaRPr>
          </a:p>
          <a:p>
            <a:pPr marL="430822" indent="0" rtl="0">
              <a:spcBef>
                <a:spcPts val="40"/>
              </a:spcBef>
              <a:spcAft>
                <a:spcPts val="0"/>
              </a:spcAft>
              <a:buNone/>
            </a:pPr>
            <a:r>
              <a:rPr lang="es-MX" sz="24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personas, mientras se gestiona su salida del EE.  </a:t>
            </a:r>
            <a:endParaRPr lang="es-MX" sz="2400" b="0" dirty="0">
              <a:effectLst/>
            </a:endParaRPr>
          </a:p>
          <a:p>
            <a:pPr marL="430822" indent="0" rtl="0">
              <a:spcBef>
                <a:spcPts val="890"/>
              </a:spcBef>
              <a:spcAft>
                <a:spcPts val="0"/>
              </a:spcAft>
              <a:buNone/>
            </a:pPr>
            <a:r>
              <a:rPr lang="es-MX" sz="24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Estos lugares de aislamiento deben contar con las siguientes  </a:t>
            </a:r>
            <a:endParaRPr lang="es-MX" sz="2400" b="0" dirty="0">
              <a:effectLst/>
            </a:endParaRPr>
          </a:p>
          <a:p>
            <a:pPr marL="425945" indent="0" rtl="0">
              <a:spcBef>
                <a:spcPts val="40"/>
              </a:spcBef>
              <a:spcAft>
                <a:spcPts val="0"/>
              </a:spcAft>
              <a:buNone/>
            </a:pPr>
            <a:r>
              <a:rPr lang="es-MX" sz="24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características:  </a:t>
            </a:r>
            <a:endParaRPr lang="es-MX" sz="2400" b="0" dirty="0">
              <a:effectLst/>
            </a:endParaRPr>
          </a:p>
          <a:p>
            <a:pPr marL="430060" indent="0" rtl="0">
              <a:spcBef>
                <a:spcPts val="606"/>
              </a:spcBef>
              <a:spcAft>
                <a:spcPts val="0"/>
              </a:spcAft>
              <a:buNone/>
            </a:pPr>
            <a:r>
              <a:rPr lang="es-MX" sz="24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→ El espacio deberá ser adaptado para esta finalidad y tener  </a:t>
            </a:r>
            <a:endParaRPr lang="es-MX" sz="2400" b="0" dirty="0">
              <a:effectLst/>
            </a:endParaRPr>
          </a:p>
          <a:p>
            <a:pPr marL="605930" indent="0" rtl="0">
              <a:spcBef>
                <a:spcPts val="40"/>
              </a:spcBef>
              <a:spcAft>
                <a:spcPts val="0"/>
              </a:spcAft>
              <a:buNone/>
            </a:pPr>
            <a:r>
              <a:rPr lang="es-MX" sz="24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acceso limitado. </a:t>
            </a:r>
            <a:endParaRPr lang="es-MX" sz="2400" b="0" dirty="0">
              <a:effectLst/>
            </a:endParaRPr>
          </a:p>
          <a:p>
            <a:pPr marL="430060" indent="0" rtl="0">
              <a:spcBef>
                <a:spcPts val="606"/>
              </a:spcBef>
              <a:spcAft>
                <a:spcPts val="0"/>
              </a:spcAft>
              <a:buNone/>
            </a:pPr>
            <a:r>
              <a:rPr lang="es-MX" sz="24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→ El lugar deberá contar con ventilación natural </a:t>
            </a:r>
            <a:endParaRPr lang="es-MX" sz="2400" b="0" dirty="0">
              <a:effectLst/>
            </a:endParaRPr>
          </a:p>
          <a:p>
            <a:pPr marL="0" indent="0">
              <a:buNone/>
            </a:pPr>
            <a:br>
              <a:rPr lang="es-MX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78764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9AD9C-6900-4708-96CE-270A66E20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5093"/>
            <a:ext cx="10515600" cy="5521870"/>
          </a:xfrm>
        </p:spPr>
        <p:txBody>
          <a:bodyPr/>
          <a:lstStyle/>
          <a:p>
            <a:pPr marL="430060" indent="0" rtl="0">
              <a:spcBef>
                <a:spcPts val="606"/>
              </a:spcBef>
              <a:spcAft>
                <a:spcPts val="0"/>
              </a:spcAft>
              <a:buNone/>
            </a:pPr>
            <a:r>
              <a:rPr lang="es-MX" sz="24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→ El adulto responsable de casos COVID-19 en el EE que acompaña  al caso hasta el lugar de aislamiento deberá portar en todo  momento con mascarilla de tipo quirúrgica y mantener una  distancia física mayor a 1 metro con el caso índice. </a:t>
            </a:r>
            <a:endParaRPr lang="es-MX" sz="2400" b="0" dirty="0">
              <a:effectLst/>
            </a:endParaRPr>
          </a:p>
          <a:p>
            <a:pPr marL="0" indent="0" rtl="0">
              <a:spcBef>
                <a:spcPts val="606"/>
              </a:spcBef>
              <a:spcAft>
                <a:spcPts val="0"/>
              </a:spcAft>
              <a:buNone/>
            </a:pPr>
            <a:r>
              <a:rPr lang="es-MX" sz="24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→ Una vez que el caso se retire del lugar de aislamiento, el personal  encargado de limpieza del EE, deberá mantener la ventilación  por a lo menos 30 minutos antes de limpiar y desinfectar suelos  y superficies. El personal de limpieza debe utilizar medidas  de protección de mascarilla y guantes, idealmente pechera  desechable, elementos que deben desecharse al final del  procedimiento en una bolsa, con posterior lavado de manos. </a:t>
            </a:r>
            <a:endParaRPr lang="es-MX" sz="2400" b="0" dirty="0">
              <a:effectLst/>
            </a:endParaRPr>
          </a:p>
          <a:p>
            <a:pPr marL="0" indent="0">
              <a:buNone/>
            </a:pPr>
            <a:br>
              <a:rPr lang="es-MX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36825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1DEF1-80E7-4871-8B7C-96FD6ED5D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b="0" i="0" u="none" strike="noStrike" dirty="0">
                <a:solidFill>
                  <a:srgbClr val="FF4A40"/>
                </a:solidFill>
                <a:effectLst/>
                <a:latin typeface="Arial" panose="020B0604020202020204" pitchFamily="34" charset="0"/>
              </a:rPr>
              <a:t>2. Distancia física y aforos</a:t>
            </a:r>
            <a:endParaRPr lang="es-CL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EF37E-DCB4-4280-B5CF-ECB2C0576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2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→ Considerando que se ha alcanzado más del 80% de los  estudiantes de educación escolar con su esquema de  vacunación completo, </a:t>
            </a:r>
            <a:r>
              <a:rPr lang="es-MX" sz="3200" b="1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se elimina la restricción de aforos  en todos los espacios dentro de los establecimientos  educacionales, propiciando el distanciamiento en las  actividades cotidianas en la medida de lo posible.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959252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CD37A-1EF3-40C5-B35E-542729140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b="0" i="0" u="none" strike="noStrike" dirty="0">
                <a:solidFill>
                  <a:srgbClr val="FF4A40"/>
                </a:solidFill>
                <a:effectLst/>
                <a:latin typeface="Arial" panose="020B0604020202020204" pitchFamily="34" charset="0"/>
              </a:rPr>
              <a:t>3. Medidas de prevención sanitarias vigentes: </a:t>
            </a:r>
            <a:endParaRPr lang="es-CL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941B0-C358-48E2-A7A7-1F84778D6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→ </a:t>
            </a:r>
            <a:r>
              <a:rPr lang="es-MX" sz="3200" b="1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Ventilación permanente de las salas de clases y espacios  comunes</a:t>
            </a:r>
            <a:r>
              <a:rPr lang="es-MX" sz="32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, es decir, se debe mantener al menos una ventana  o la puerta abierta siempre. En aquellos espacios donde  sea posible, se recomienda mantener ventilación cruzada  para generar corrientes de aire (por ejemplo, manteniendo  la puerta y una ventana abierta simultáneamente). Si  las condiciones climáticas lo permiten, se recomienda  mantener todas las ventanas abiertas.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2035352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9C2B6-AAD6-440F-81D9-868057752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5093"/>
            <a:ext cx="10515600" cy="5521870"/>
          </a:xfrm>
        </p:spPr>
        <p:txBody>
          <a:bodyPr>
            <a:normAutofit fontScale="92500" lnSpcReduction="20000"/>
          </a:bodyPr>
          <a:lstStyle/>
          <a:p>
            <a:pPr marL="658660" marR="1689684" indent="-175705" algn="just" rtl="0">
              <a:spcBef>
                <a:spcPts val="6043"/>
              </a:spcBef>
              <a:spcAft>
                <a:spcPts val="0"/>
              </a:spcAft>
            </a:pPr>
            <a:r>
              <a:rPr lang="es-MX" sz="24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→ </a:t>
            </a:r>
            <a:r>
              <a:rPr lang="es-MX" sz="2400" b="1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Uso obligatorio de mascarillas</a:t>
            </a:r>
            <a:r>
              <a:rPr lang="es-MX" sz="24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: según las recomendaciones de la  Organización Mundial de la Salud, se define el uso obligatorio de  mascarillas según los siguientes parámetros</a:t>
            </a:r>
            <a:r>
              <a:rPr lang="es-MX" sz="2400" b="0" i="0" u="none" strike="noStrike" baseline="30000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es-MX" sz="24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: </a:t>
            </a:r>
            <a:endParaRPr lang="es-MX" sz="2400" b="0" dirty="0">
              <a:effectLst/>
            </a:endParaRPr>
          </a:p>
          <a:p>
            <a:pPr marL="837768" marR="2157476" indent="-104216" algn="just" rtl="0">
              <a:spcBef>
                <a:spcPts val="887"/>
              </a:spcBef>
              <a:spcAft>
                <a:spcPts val="0"/>
              </a:spcAft>
            </a:pPr>
            <a:r>
              <a:rPr lang="es-MX" sz="24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− Desde los 12 años: obligatorio en los mismos supuestos que en  adultos. </a:t>
            </a:r>
            <a:endParaRPr lang="es-MX" sz="2400" b="0" dirty="0">
              <a:effectLst/>
            </a:endParaRPr>
          </a:p>
          <a:p>
            <a:pPr marL="658660" marR="1955775" indent="-174485" algn="just" rtl="0">
              <a:spcBef>
                <a:spcPts val="524"/>
              </a:spcBef>
              <a:spcAft>
                <a:spcPts val="0"/>
              </a:spcAft>
            </a:pPr>
            <a:r>
              <a:rPr lang="es-MX" sz="24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→ </a:t>
            </a:r>
            <a:r>
              <a:rPr lang="es-MX" sz="2400" b="1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Implementar rutinas de lavado de manos con jabón o uso de  alcohol gel </a:t>
            </a:r>
            <a:r>
              <a:rPr lang="es-MX" sz="24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cada 2 o 3 horas para todas las personas de la  comunidad educativa.  </a:t>
            </a:r>
            <a:endParaRPr lang="es-MX" sz="2400" b="0" dirty="0">
              <a:effectLst/>
            </a:endParaRPr>
          </a:p>
          <a:p>
            <a:pPr marL="658660" algn="just" rtl="0">
              <a:spcBef>
                <a:spcPts val="606"/>
              </a:spcBef>
              <a:spcAft>
                <a:spcPts val="0"/>
              </a:spcAft>
            </a:pPr>
            <a:r>
              <a:rPr lang="es-MX" sz="24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→ </a:t>
            </a:r>
            <a:r>
              <a:rPr lang="es-MX" sz="2400" b="1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Eliminar los saludos con contacto físico. </a:t>
            </a:r>
            <a:endParaRPr lang="es-MX" sz="2400" b="0" dirty="0">
              <a:effectLst/>
            </a:endParaRPr>
          </a:p>
          <a:p>
            <a:pPr marL="658660" marR="1930464" indent="-174498" algn="just" rtl="0">
              <a:spcBef>
                <a:spcPts val="606"/>
              </a:spcBef>
              <a:spcAft>
                <a:spcPts val="0"/>
              </a:spcAft>
            </a:pPr>
            <a:r>
              <a:rPr lang="es-MX" sz="24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→ </a:t>
            </a:r>
            <a:r>
              <a:rPr lang="es-MX" sz="2400" b="1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Recomendar a los apoderados estar alerta ante la presencia  de síntomas diariamente. </a:t>
            </a:r>
            <a:r>
              <a:rPr lang="es-MX" sz="24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De presentar algún síntoma de  COVID-19, se debe acudir a un centro asistencial y no asistir al  establecimiento hasta ser evaluado por un médico. </a:t>
            </a:r>
            <a:endParaRPr lang="es-MX" sz="2400" b="0" dirty="0">
              <a:effectLst/>
            </a:endParaRPr>
          </a:p>
          <a:p>
            <a:pPr marL="658660" marR="2115503" indent="-179070" algn="just" rtl="0">
              <a:spcBef>
                <a:spcPts val="606"/>
              </a:spcBef>
              <a:spcAft>
                <a:spcPts val="0"/>
              </a:spcAft>
            </a:pPr>
            <a:r>
              <a:rPr lang="es-MX" sz="24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→ </a:t>
            </a:r>
            <a:r>
              <a:rPr lang="es-MX" sz="2400" b="1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Comunicación efectiva y clara a la comunidad escolar, </a:t>
            </a:r>
            <a:r>
              <a:rPr lang="es-MX" sz="24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informando sobre los protocolos y medidas implementadas. </a:t>
            </a:r>
            <a:endParaRPr lang="es-MX" sz="2400" b="0" dirty="0">
              <a:effectLst/>
            </a:endParaRPr>
          </a:p>
          <a:p>
            <a:pPr marL="0" indent="0">
              <a:buNone/>
            </a:pPr>
            <a:br>
              <a:rPr lang="es-MX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72912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28803-0AE8-4DC3-8834-E72BA9F04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7797"/>
            <a:ext cx="10515600" cy="5549166"/>
          </a:xfrm>
        </p:spPr>
        <p:txBody>
          <a:bodyPr/>
          <a:lstStyle/>
          <a:p>
            <a:pPr marL="0" indent="0">
              <a:buNone/>
            </a:pPr>
            <a:r>
              <a:rPr lang="es-MX" sz="28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→ </a:t>
            </a:r>
            <a:r>
              <a:rPr lang="es-MX" sz="2400" b="1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Seguir el protocolo de transporte escolar, </a:t>
            </a:r>
            <a:r>
              <a:rPr lang="es-MX" sz="24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que incluye lista de  pasajeros, ventilación constante y prohibición de consumo de  alimentos.  </a:t>
            </a:r>
            <a:endParaRPr lang="es-MX" sz="2400" b="0" dirty="0">
              <a:effectLst/>
            </a:endParaRPr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r>
              <a:rPr lang="es-MX" sz="24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Realización de actividad física en lugares ventilados, de  preferencia al aire libre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221228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9FFB5-94B9-4796-9B41-9B5273500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0501"/>
            <a:ext cx="10515600" cy="5576462"/>
          </a:xfrm>
        </p:spPr>
        <p:txBody>
          <a:bodyPr>
            <a:normAutofit fontScale="77500" lnSpcReduction="20000"/>
          </a:bodyPr>
          <a:lstStyle/>
          <a:p>
            <a:pPr marL="650278" marR="1737855" indent="-2286" rtl="0">
              <a:spcBef>
                <a:spcPts val="1174"/>
              </a:spcBef>
              <a:spcAft>
                <a:spcPts val="0"/>
              </a:spcAft>
            </a:pPr>
            <a:r>
              <a:rPr lang="es-MX" sz="3100" b="0" i="0" u="none" strike="noStrike" dirty="0">
                <a:solidFill>
                  <a:srgbClr val="FF4A40"/>
                </a:solidFill>
                <a:effectLst/>
                <a:latin typeface="Arial" panose="020B0604020202020204" pitchFamily="34" charset="0"/>
              </a:rPr>
              <a:t>Todos los establecimientos cuentan con un protocolo para  proceder ante casos sospechosos o confirmados de COVID-19, el  que otorga instrucciones específicas para abordar los distintos  escenarios. Estos protocolos deben adecuarse a lo indicado por  la autoridad sanitaria respecto de la vigilancia epidemiológica en  contextos educacionales. </a:t>
            </a:r>
          </a:p>
          <a:p>
            <a:pPr marL="650278" marR="1737855" indent="-2286" rtl="0">
              <a:spcBef>
                <a:spcPts val="1174"/>
              </a:spcBef>
              <a:spcAft>
                <a:spcPts val="0"/>
              </a:spcAft>
            </a:pPr>
            <a:endParaRPr lang="es-MX" sz="3100" b="0" dirty="0">
              <a:effectLst/>
            </a:endParaRPr>
          </a:p>
          <a:p>
            <a:pPr marL="648297" marR="1667904" indent="0" rtl="0">
              <a:spcBef>
                <a:spcPts val="2290"/>
              </a:spcBef>
              <a:spcAft>
                <a:spcPts val="0"/>
              </a:spcAft>
              <a:buNone/>
            </a:pPr>
            <a:r>
              <a:rPr lang="es-MX" sz="31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En el caso de NNA de cualquier edad con necesidades educativas especiales o condiciones  de salud específicas, el uso de mascarilla debe ser evaluado caso a caso por los educadores  considerando si su uso es tolerado y si la condición lo permite. De todas formas, el uso de  mascarillas no debe ser obligatorio para los NNA con graves deficiencias cognitivas o respiratorias  que tengan dificultades para tolerar una mascarilla.</a:t>
            </a:r>
            <a:endParaRPr lang="es-MX" sz="3100" b="0" dirty="0">
              <a:effectLst/>
            </a:endParaRPr>
          </a:p>
          <a:p>
            <a:br>
              <a:rPr lang="es-MX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76820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35DB5-BC9C-453F-A0BA-0A5ECB739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b="1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II. Protocolo de vigilancia  epidemiológica, investigación  de brotes y medidas sanitarias</a:t>
            </a:r>
            <a:endParaRPr lang="es-CL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D82C2-7F63-466B-8C2B-075391086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603" y="1825624"/>
            <a:ext cx="11614245" cy="4902721"/>
          </a:xfrm>
        </p:spPr>
        <p:txBody>
          <a:bodyPr>
            <a:normAutofit/>
          </a:bodyPr>
          <a:lstStyle/>
          <a:p>
            <a:pPr marL="649669" marR="1825689" rtl="0">
              <a:spcBef>
                <a:spcPts val="1178"/>
              </a:spcBef>
              <a:spcAft>
                <a:spcPts val="0"/>
              </a:spcAft>
            </a:pPr>
            <a:endParaRPr lang="es-MX" sz="3200" b="0" i="0" u="none" strike="noStrike" dirty="0">
              <a:solidFill>
                <a:srgbClr val="4057E3"/>
              </a:solidFill>
              <a:effectLst/>
              <a:latin typeface="Arial" panose="020B0604020202020204" pitchFamily="34" charset="0"/>
            </a:endParaRPr>
          </a:p>
          <a:p>
            <a:pPr marL="649669" marR="1825689" rtl="0">
              <a:spcBef>
                <a:spcPts val="1178"/>
              </a:spcBef>
              <a:spcAft>
                <a:spcPts val="0"/>
              </a:spcAft>
            </a:pPr>
            <a:r>
              <a:rPr lang="es-MX" sz="32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A continuación, se presentan las indicaciones de prevención  y seguridad sanitaria, vigilancia epidemiológica y medidas  sanitarias que se deben tomar frente a la aparición de covid-19  en contextos educacionales. Estas indicaciones se han  elaborado a partir de lo indicado por el Ministerio de Salud.</a:t>
            </a:r>
            <a:endParaRPr lang="es-MX" sz="32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5859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BE792-8AEC-4E5B-9AA8-A96697B60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b="1" i="0" u="none" strike="noStrike" dirty="0">
                <a:solidFill>
                  <a:srgbClr val="FF4A40"/>
                </a:solidFill>
                <a:effectLst/>
                <a:latin typeface="Arial" panose="020B0604020202020204" pitchFamily="34" charset="0"/>
              </a:rPr>
              <a:t>1. Definiciones de casos </a:t>
            </a:r>
            <a:endParaRPr lang="es-CL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BB9C9-930A-4CFD-8964-608420F49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911" y="1825625"/>
            <a:ext cx="11300346" cy="4667250"/>
          </a:xfrm>
        </p:spPr>
        <p:txBody>
          <a:bodyPr>
            <a:normAutofit/>
          </a:bodyPr>
          <a:lstStyle/>
          <a:p>
            <a:pPr marL="849224" rtl="0">
              <a:spcBef>
                <a:spcPts val="3206"/>
              </a:spcBef>
              <a:spcAft>
                <a:spcPts val="0"/>
              </a:spcAft>
            </a:pPr>
            <a:r>
              <a:rPr lang="es-MX" sz="2400" b="0" i="0" u="none" strike="noStrike" dirty="0">
                <a:solidFill>
                  <a:srgbClr val="FF4A40"/>
                </a:solidFill>
                <a:effectLst/>
                <a:latin typeface="Arial" panose="020B0604020202020204" pitchFamily="34" charset="0"/>
              </a:rPr>
              <a:t>Caso Sospechoso </a:t>
            </a:r>
            <a:endParaRPr lang="es-MX" sz="2400" b="0" dirty="0">
              <a:effectLst/>
            </a:endParaRPr>
          </a:p>
          <a:p>
            <a:pPr marL="850748" marR="1793596" indent="-177838" rtl="0">
              <a:spcBef>
                <a:spcPts val="606"/>
              </a:spcBef>
              <a:spcAft>
                <a:spcPts val="0"/>
              </a:spcAft>
            </a:pPr>
            <a:r>
              <a:rPr lang="es-MX" sz="24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a. Persona que presenta un cuadro agudo con al menos un  síntoma cardinal o al menos dos casos de los síntomas  restantes (se considera un síntoma, un signo nuevo para la  persona y que persiste por más de 24 horas). </a:t>
            </a:r>
            <a:endParaRPr lang="es-MX" sz="2400" b="0" dirty="0">
              <a:effectLst/>
            </a:endParaRPr>
          </a:p>
          <a:p>
            <a:pPr marL="855637" marR="1990636" indent="-174955" rtl="0">
              <a:spcBef>
                <a:spcPts val="1174"/>
              </a:spcBef>
              <a:spcAft>
                <a:spcPts val="0"/>
              </a:spcAft>
            </a:pPr>
            <a:r>
              <a:rPr lang="es-MX" sz="24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b. Persona que presenta una Infección Aguda Respiratoria  Grave que requiere hospitalización. </a:t>
            </a:r>
            <a:endParaRPr lang="es-MX" sz="2400" b="0" dirty="0">
              <a:effectLst/>
            </a:endParaRPr>
          </a:p>
          <a:p>
            <a:pPr marL="853351" rtl="0">
              <a:spcBef>
                <a:spcPts val="606"/>
              </a:spcBef>
              <a:spcAft>
                <a:spcPts val="0"/>
              </a:spcAft>
            </a:pPr>
            <a:r>
              <a:rPr lang="es-MX" sz="2400" b="0" i="0" u="none" strike="noStrike" dirty="0">
                <a:solidFill>
                  <a:srgbClr val="2BCF5E"/>
                </a:solidFill>
                <a:effectLst/>
                <a:latin typeface="Arial" panose="020B0604020202020204" pitchFamily="34" charset="0"/>
              </a:rPr>
              <a:t>Medidas y Conductas: </a:t>
            </a:r>
            <a:endParaRPr lang="es-MX" sz="2400" b="0" dirty="0">
              <a:effectLst/>
            </a:endParaRPr>
          </a:p>
          <a:p>
            <a:pPr marL="854875" marR="1721650" indent="-175857" rtl="0">
              <a:spcBef>
                <a:spcPts val="606"/>
              </a:spcBef>
              <a:spcAft>
                <a:spcPts val="0"/>
              </a:spcAft>
            </a:pPr>
            <a:r>
              <a:rPr lang="es-MX" sz="2400" b="0" i="0" u="none" strike="noStrike" dirty="0">
                <a:solidFill>
                  <a:srgbClr val="4057E3"/>
                </a:solidFill>
                <a:effectLst/>
                <a:latin typeface="Arial" panose="020B0604020202020204" pitchFamily="34" charset="0"/>
              </a:rPr>
              <a:t>→ Realizarse un test PCR o prueba de detección de antígenos  en un centro de salud habilitado. </a:t>
            </a:r>
            <a:endParaRPr lang="es-MX" sz="2400" b="0" dirty="0">
              <a:effectLst/>
            </a:endParaRPr>
          </a:p>
          <a:p>
            <a:br>
              <a:rPr lang="es-MX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4516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2843</TotalTime>
  <Words>2338</Words>
  <Application>Microsoft Office PowerPoint</Application>
  <PresentationFormat>Panorámica</PresentationFormat>
  <Paragraphs>129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Office Theme</vt:lpstr>
      <vt:lpstr>Protocolo de medidas sanitarias y vigilancia epidemiológica para establecimientos educacionales  Febrero 2022  </vt:lpstr>
      <vt:lpstr>I. Medidas Sanitarias en  Establecimientos Escolares</vt:lpstr>
      <vt:lpstr>2. Distancia física y aforos</vt:lpstr>
      <vt:lpstr>3. Medidas de prevención sanitarias vigentes: </vt:lpstr>
      <vt:lpstr>Presentación de PowerPoint</vt:lpstr>
      <vt:lpstr>Presentación de PowerPoint</vt:lpstr>
      <vt:lpstr>Presentación de PowerPoint</vt:lpstr>
      <vt:lpstr>II. Protocolo de vigilancia  epidemiológica, investigación  de brotes y medidas sanitarias</vt:lpstr>
      <vt:lpstr>1. Definiciones de casos </vt:lpstr>
      <vt:lpstr>Presentación de PowerPoint</vt:lpstr>
      <vt:lpstr>Caso Probable </vt:lpstr>
      <vt:lpstr>Caso Confirmado </vt:lpstr>
      <vt:lpstr>Medidas y Conductas: </vt:lpstr>
      <vt:lpstr>Persona en Alerta Covid-19 </vt:lpstr>
      <vt:lpstr>Contacto Estrecho </vt:lpstr>
      <vt:lpstr>2. Plan Estratégico</vt:lpstr>
      <vt:lpstr>Presentación de PowerPoint</vt:lpstr>
      <vt:lpstr>Gestión de Casos COVID-19 en el EE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Protocolo de medidas  sanitarias y vigilancia epidemiológica para  establecimientos  educacionales  Febrero 2022  </dc:title>
  <dc:creator>Maritza Romero</dc:creator>
  <cp:lastModifiedBy>Rodrigo Villarroel Q</cp:lastModifiedBy>
  <cp:revision>3</cp:revision>
  <dcterms:created xsi:type="dcterms:W3CDTF">2022-02-22T15:33:32Z</dcterms:created>
  <dcterms:modified xsi:type="dcterms:W3CDTF">2022-03-21T15:34:27Z</dcterms:modified>
</cp:coreProperties>
</file>